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7"/>
  </p:notesMasterIdLst>
  <p:sldIdLst>
    <p:sldId id="256" r:id="rId2"/>
    <p:sldId id="283" r:id="rId3"/>
    <p:sldId id="284" r:id="rId4"/>
    <p:sldId id="285" r:id="rId5"/>
    <p:sldId id="330" r:id="rId6"/>
    <p:sldId id="331" r:id="rId7"/>
    <p:sldId id="332" r:id="rId8"/>
    <p:sldId id="333" r:id="rId9"/>
    <p:sldId id="372" r:id="rId10"/>
    <p:sldId id="371" r:id="rId11"/>
    <p:sldId id="373" r:id="rId12"/>
    <p:sldId id="375" r:id="rId13"/>
    <p:sldId id="335" r:id="rId14"/>
    <p:sldId id="341" r:id="rId15"/>
    <p:sldId id="334" r:id="rId16"/>
    <p:sldId id="376" r:id="rId17"/>
    <p:sldId id="336" r:id="rId18"/>
    <p:sldId id="337" r:id="rId19"/>
    <p:sldId id="338" r:id="rId20"/>
    <p:sldId id="339" r:id="rId21"/>
    <p:sldId id="340" r:id="rId22"/>
    <p:sldId id="342" r:id="rId23"/>
    <p:sldId id="343" r:id="rId24"/>
    <p:sldId id="369" r:id="rId25"/>
    <p:sldId id="344" r:id="rId26"/>
    <p:sldId id="377" r:id="rId27"/>
    <p:sldId id="345" r:id="rId28"/>
    <p:sldId id="378" r:id="rId29"/>
    <p:sldId id="346" r:id="rId30"/>
    <p:sldId id="347" r:id="rId31"/>
    <p:sldId id="379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380" r:id="rId43"/>
    <p:sldId id="358" r:id="rId44"/>
    <p:sldId id="359" r:id="rId45"/>
    <p:sldId id="360" r:id="rId46"/>
    <p:sldId id="361" r:id="rId47"/>
    <p:sldId id="362" r:id="rId48"/>
    <p:sldId id="363" r:id="rId49"/>
    <p:sldId id="364" r:id="rId50"/>
    <p:sldId id="365" r:id="rId51"/>
    <p:sldId id="366" r:id="rId52"/>
    <p:sldId id="367" r:id="rId53"/>
    <p:sldId id="368" r:id="rId54"/>
    <p:sldId id="370" r:id="rId55"/>
    <p:sldId id="382" r:id="rId56"/>
    <p:sldId id="383" r:id="rId57"/>
    <p:sldId id="384" r:id="rId58"/>
    <p:sldId id="381" r:id="rId59"/>
    <p:sldId id="386" r:id="rId60"/>
    <p:sldId id="387" r:id="rId61"/>
    <p:sldId id="385" r:id="rId62"/>
    <p:sldId id="388" r:id="rId63"/>
    <p:sldId id="389" r:id="rId64"/>
    <p:sldId id="390" r:id="rId65"/>
    <p:sldId id="282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23"/>
    <p:restoredTop sz="95728"/>
  </p:normalViewPr>
  <p:slideViewPr>
    <p:cSldViewPr snapToGrid="0" snapToObjects="1">
      <p:cViewPr>
        <p:scale>
          <a:sx n="111" d="100"/>
          <a:sy n="111" d="100"/>
        </p:scale>
        <p:origin x="1528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4A28A-7721-F64C-B123-832430C09039}" type="datetimeFigureOut">
              <a:rPr lang="en-TW" smtClean="0"/>
              <a:t>1/5/22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EAC83-1B96-0C4A-9DD5-6B6639F8F36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66626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AC83-1B96-0C4A-9DD5-6B6639F8F369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20664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AC83-1B96-0C4A-9DD5-6B6639F8F369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63626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AC83-1B96-0C4A-9DD5-6B6639F8F369}" type="slidenum">
              <a:rPr lang="en-TW" smtClean="0"/>
              <a:t>19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41708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AC83-1B96-0C4A-9DD5-6B6639F8F369}" type="slidenum">
              <a:rPr lang="en-TW" smtClean="0"/>
              <a:t>21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98008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AC83-1B96-0C4A-9DD5-6B6639F8F369}" type="slidenum">
              <a:rPr lang="en-TW" smtClean="0"/>
              <a:t>47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23210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BBDE2-1F07-324D-B982-01C59B1DC6D5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2300" y="6357622"/>
            <a:ext cx="2057400" cy="365125"/>
          </a:xfrm>
        </p:spPr>
        <p:txBody>
          <a:bodyPr/>
          <a:lstStyle>
            <a:lvl1pPr>
              <a:defRPr b="1"/>
            </a:lvl1pPr>
          </a:lstStyle>
          <a:p>
            <a:fld id="{14B373FC-FF3A-C64D-BE97-055D2267A4A7}" type="slidenum">
              <a:rPr lang="en-TW" smtClean="0"/>
              <a:pPr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1968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2767E-042F-4949-9A09-DE3A3EF3CB94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3373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68F-4376-124D-97DE-C6F9FB49F258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00256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" y="136524"/>
            <a:ext cx="8660675" cy="8431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662" y="1149530"/>
            <a:ext cx="8660674" cy="5460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C4F9-7826-BC4B-9646-62CC3E8170CD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276" y="6356351"/>
            <a:ext cx="2057400" cy="365125"/>
          </a:xfrm>
        </p:spPr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4057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75A-342C-2B41-BF7A-902C48D0504D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8543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E5EB-F1DF-2C4B-9CD8-3B36810FC42C}" type="datetime1">
              <a:rPr lang="en-US" smtClean="0"/>
              <a:t>1/5/22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9007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1898E-B0AD-A749-977B-D1E10CC6B42E}" type="datetime1">
              <a:rPr lang="en-US" smtClean="0"/>
              <a:t>1/5/22</a:t>
            </a:fld>
            <a:endParaRPr lang="en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53463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6E29-885F-5A41-8819-F82CFA759422}" type="datetime1">
              <a:rPr lang="en-US" smtClean="0"/>
              <a:t>1/5/22</a:t>
            </a:fld>
            <a:endParaRPr lang="en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84955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8F63-80A5-8340-B996-3996185D321C}" type="datetime1">
              <a:rPr lang="en-US" smtClean="0"/>
              <a:t>1/5/22</a:t>
            </a:fld>
            <a:endParaRPr lang="en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91814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FB0C6-54DE-B149-9851-D77BEA7C0A0D}" type="datetime1">
              <a:rPr lang="en-US" smtClean="0"/>
              <a:t>1/5/22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0790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1AAD0-F7EF-B54D-ACE9-3FDA9D8EDA8E}" type="datetime1">
              <a:rPr lang="en-US" smtClean="0"/>
              <a:t>1/5/22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1299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9984E-59AC-B84A-9933-4B0FE8048C91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99828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A2C3-A44D-0E4D-958E-8B57D0111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06638"/>
          </a:xfrm>
        </p:spPr>
        <p:txBody>
          <a:bodyPr>
            <a:no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 Topic 5 – </a:t>
            </a:r>
            <a:br>
              <a:rPr lang="en-US" b="1" dirty="0"/>
            </a:br>
            <a:r>
              <a:rPr lang="en-US" b="1" dirty="0"/>
              <a:t>Big O Notation </a:t>
            </a:r>
            <a:endParaRPr lang="en-US" sz="4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B78FD-EE24-6746-AC0A-89F05B522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07" y="3686440"/>
            <a:ext cx="2235386" cy="2980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17E29D-F433-C445-AE29-2BD5F9B62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415" y="3686440"/>
            <a:ext cx="2096770" cy="2988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73CB09-1C78-B145-AEDB-C81C0A02D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5" y="3686440"/>
            <a:ext cx="2282190" cy="2995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5D41B5-5904-0F4C-8FBA-D22D62934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3616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55CB7-51CD-0F4F-94DF-76A17F6F5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b="1" dirty="0"/>
              <a:t>Example 2.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F40BB-15E1-D643-ACBE-73FD0178F5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914400" lvl="2" indent="0">
                  <a:buNone/>
                </a:pPr>
                <a:r>
                  <a:rPr lang="en-US" sz="2800" dirty="0"/>
                  <a:t>for (int j = -10; j &lt; n; </a:t>
                </a:r>
                <a:r>
                  <a:rPr lang="en-US" sz="2800" dirty="0" err="1"/>
                  <a:t>j++</a:t>
                </a:r>
                <a:r>
                  <a:rPr lang="en-US" sz="2800" dirty="0"/>
                  <a:t>){ </a:t>
                </a:r>
              </a:p>
              <a:p>
                <a:pPr marL="1371600" lvl="3" indent="0">
                  <a:buNone/>
                </a:pPr>
                <a:r>
                  <a:rPr lang="en-US" sz="2600" dirty="0"/>
                  <a:t>counter++; </a:t>
                </a:r>
              </a:p>
              <a:p>
                <a:pPr marL="914400" lvl="2" indent="0">
                  <a:buNone/>
                </a:pPr>
                <a:r>
                  <a:rPr lang="en-US" sz="2800" dirty="0"/>
                  <a:t>}</a:t>
                </a:r>
              </a:p>
              <a:p>
                <a:endParaRPr lang="en-TW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times </a:t>
                </a:r>
                <a:r>
                  <a:rPr lang="en-US" dirty="0">
                    <a:latin typeface="Cambria Math" panose="02040503050406030204" pitchFamily="18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TW" b="1" dirty="0">
                    <a:solidFill>
                      <a:srgbClr val="FF0000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TW" b="1" dirty="0">
                    <a:solidFill>
                      <a:srgbClr val="FF0000"/>
                    </a:solidFill>
                  </a:rPr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chemeClr val="tx1"/>
                    </a:solidFill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10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nor/>
                      </m:rPr>
                      <a:rPr lang="en-TW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TW" dirty="0">
                        <a:solidFill>
                          <a:schemeClr val="tx1"/>
                        </a:solidFill>
                        <a:sym typeface="Wingdings" pitchFamily="2" charset="2"/>
                      </a:rPr>
                      <m:t> 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TW" dirty="0">
                        <a:solidFill>
                          <a:schemeClr val="tx1"/>
                        </a:solidFill>
                      </a:rPr>
                      <m:t> </m:t>
                    </m:r>
                  </m:oMath>
                </a14:m>
                <a:endParaRPr lang="en-TW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1000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nor/>
                      </m:rPr>
                      <a:rPr lang="en-TW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TW" dirty="0">
                        <a:solidFill>
                          <a:schemeClr val="tx1"/>
                        </a:solidFill>
                        <a:sym typeface="Wingdings" pitchFamily="2" charset="2"/>
                      </a:rPr>
                      <m:t> 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TW" dirty="0">
                        <a:solidFill>
                          <a:schemeClr val="tx1"/>
                        </a:solidFill>
                      </a:rPr>
                      <m:t> </m:t>
                    </m:r>
                  </m:oMath>
                </a14:m>
                <a:endParaRPr lang="en-TW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TW" sz="2400" dirty="0">
                    <a:solidFill>
                      <a:srgbClr val="FF0000"/>
                    </a:solidFill>
                  </a:rPr>
                  <a:t>We don’t care the coefficient</a:t>
                </a:r>
              </a:p>
              <a:p>
                <a:pPr lvl="1"/>
                <a:r>
                  <a:rPr lang="en-TW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is large enough,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 close to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r>
                  <a:rPr lang="en-TW" dirty="0">
                    <a:solidFill>
                      <a:schemeClr val="tx1"/>
                    </a:solidFill>
                  </a:rPr>
                  <a:t>That is we don’t care the </a:t>
                </a:r>
                <a:r>
                  <a:rPr lang="en-US" dirty="0">
                    <a:solidFill>
                      <a:schemeClr val="tx1"/>
                    </a:solidFill>
                  </a:rPr>
                  <a:t>effect</a:t>
                </a:r>
                <a:r>
                  <a:rPr lang="en-TW" dirty="0">
                    <a:solidFill>
                      <a:schemeClr val="tx1"/>
                    </a:solidFill>
                  </a:rPr>
                  <a:t> of “10”.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F40BB-15E1-D643-ACBE-73FD0178F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0" t="-18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1ABEA-69FB-294C-81C2-4345EB7D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10</a:t>
            </a:fld>
            <a:endParaRPr lang="en-TW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C98F3E0-C6A7-324B-8D5A-31FDE718A693}"/>
              </a:ext>
            </a:extLst>
          </p:cNvPr>
          <p:cNvSpPr/>
          <p:nvPr/>
        </p:nvSpPr>
        <p:spPr>
          <a:xfrm>
            <a:off x="4957947" y="1274998"/>
            <a:ext cx="332509" cy="952387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80A7E8-D62C-FA4B-95EE-AE93A6E4FDDB}"/>
                  </a:ext>
                </a:extLst>
              </p:cNvPr>
              <p:cNvSpPr txBox="1"/>
              <p:nvPr/>
            </p:nvSpPr>
            <p:spPr>
              <a:xfrm>
                <a:off x="5398967" y="1531053"/>
                <a:ext cx="28423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TW" sz="2400" b="1" dirty="0">
                    <a:solidFill>
                      <a:srgbClr val="FF0000"/>
                    </a:solidFill>
                  </a:rPr>
                  <a:t>// Run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TW" sz="2400" b="1" dirty="0">
                    <a:solidFill>
                      <a:srgbClr val="FF0000"/>
                    </a:solidFill>
                  </a:rPr>
                  <a:t> times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80A7E8-D62C-FA4B-95EE-AE93A6E4F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967" y="1531053"/>
                <a:ext cx="2842356" cy="461665"/>
              </a:xfrm>
              <a:prstGeom prst="rect">
                <a:avLst/>
              </a:prstGeom>
              <a:blipFill>
                <a:blip r:embed="rId3"/>
                <a:stretch>
                  <a:fillRect l="-3111" t="-8108" r="-889" b="-2973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450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55CB7-51CD-0F4F-94DF-76A17F6F5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b="1" dirty="0"/>
              <a:t>Example 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F40BB-15E1-D643-ACBE-73FD0178F5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914400" lvl="2" indent="0">
                  <a:buNone/>
                </a:pPr>
                <a:r>
                  <a:rPr lang="en-US" sz="2800" dirty="0"/>
                  <a:t>for (int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= 1;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&lt; 1000;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++){ </a:t>
                </a:r>
              </a:p>
              <a:p>
                <a:pPr marL="1371600" lvl="3" indent="0">
                  <a:buNone/>
                </a:pPr>
                <a:r>
                  <a:rPr lang="en-US" sz="2600" dirty="0"/>
                  <a:t>counter++; </a:t>
                </a:r>
              </a:p>
              <a:p>
                <a:pPr marL="914400" lvl="2" indent="0">
                  <a:buNone/>
                </a:pPr>
                <a:r>
                  <a:rPr lang="en-US" sz="2800" dirty="0"/>
                  <a:t>}</a:t>
                </a:r>
              </a:p>
              <a:p>
                <a:pPr marL="914400" lvl="2" indent="0">
                  <a:buNone/>
                </a:pPr>
                <a:r>
                  <a:rPr lang="en-US" sz="2800" dirty="0"/>
                  <a:t>for (int j = 10; j &lt; n; </a:t>
                </a:r>
                <a:r>
                  <a:rPr lang="en-US" sz="2800" dirty="0" err="1"/>
                  <a:t>j++</a:t>
                </a:r>
                <a:r>
                  <a:rPr lang="en-US" sz="2800" dirty="0"/>
                  <a:t>){ </a:t>
                </a:r>
              </a:p>
              <a:p>
                <a:pPr marL="1371600" lvl="3" indent="0">
                  <a:buNone/>
                </a:pPr>
                <a:r>
                  <a:rPr lang="en-US" sz="2600" dirty="0"/>
                  <a:t>counter++; </a:t>
                </a:r>
              </a:p>
              <a:p>
                <a:pPr marL="914400" lvl="2" indent="0">
                  <a:buNone/>
                </a:pPr>
                <a:r>
                  <a:rPr lang="en-US" sz="2800" dirty="0"/>
                  <a:t>}</a:t>
                </a:r>
              </a:p>
              <a:p>
                <a:endParaRPr lang="en-TW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1000+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+990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times </a:t>
                </a:r>
                <a:r>
                  <a:rPr lang="en-US" dirty="0">
                    <a:latin typeface="Cambria Math" panose="02040503050406030204" pitchFamily="18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F40BB-15E1-D643-ACBE-73FD0178F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1ABEA-69FB-294C-81C2-4345EB7D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11</a:t>
            </a:fld>
            <a:endParaRPr lang="en-TW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194213A-83DD-1948-A157-67A10C74C239}"/>
              </a:ext>
            </a:extLst>
          </p:cNvPr>
          <p:cNvSpPr/>
          <p:nvPr/>
        </p:nvSpPr>
        <p:spPr>
          <a:xfrm>
            <a:off x="4961295" y="2476613"/>
            <a:ext cx="332509" cy="952387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BF062-25AF-D341-85DE-7FBF1254997D}"/>
                  </a:ext>
                </a:extLst>
              </p:cNvPr>
              <p:cNvSpPr txBox="1"/>
              <p:nvPr/>
            </p:nvSpPr>
            <p:spPr>
              <a:xfrm>
                <a:off x="5402314" y="2732668"/>
                <a:ext cx="33079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TW" sz="2800" b="1" dirty="0">
                    <a:solidFill>
                      <a:srgbClr val="FF0000"/>
                    </a:solidFill>
                  </a:rPr>
                  <a:t>// Run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TW" sz="2800" b="1" dirty="0">
                    <a:solidFill>
                      <a:srgbClr val="FF0000"/>
                    </a:solidFill>
                  </a:rPr>
                  <a:t> times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BF062-25AF-D341-85DE-7FBF12549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314" y="2732668"/>
                <a:ext cx="3307932" cy="523220"/>
              </a:xfrm>
              <a:prstGeom prst="rect">
                <a:avLst/>
              </a:prstGeom>
              <a:blipFill>
                <a:blip r:embed="rId3"/>
                <a:stretch>
                  <a:fillRect l="-3435" t="-9524" r="-763" b="-2857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C78717F9-5AA0-444A-945C-BB25819448D7}"/>
              </a:ext>
            </a:extLst>
          </p:cNvPr>
          <p:cNvSpPr/>
          <p:nvPr/>
        </p:nvSpPr>
        <p:spPr>
          <a:xfrm>
            <a:off x="5251024" y="1239829"/>
            <a:ext cx="332509" cy="952387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0FB0E-85AE-4C4E-A3BF-7842A1E83176}"/>
              </a:ext>
            </a:extLst>
          </p:cNvPr>
          <p:cNvSpPr txBox="1"/>
          <p:nvPr/>
        </p:nvSpPr>
        <p:spPr>
          <a:xfrm>
            <a:off x="5692043" y="1495884"/>
            <a:ext cx="2970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b="1" dirty="0">
                <a:solidFill>
                  <a:srgbClr val="00B050"/>
                </a:solidFill>
              </a:rPr>
              <a:t>// Run 1000 times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0BC21-B66C-DE48-8ADD-E6938C863E14}"/>
              </a:ext>
            </a:extLst>
          </p:cNvPr>
          <p:cNvSpPr/>
          <p:nvPr/>
        </p:nvSpPr>
        <p:spPr>
          <a:xfrm>
            <a:off x="984735" y="5117282"/>
            <a:ext cx="7174528" cy="76944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TW" sz="4400" b="1" dirty="0">
                <a:solidFill>
                  <a:srgbClr val="FF0000"/>
                </a:solidFill>
              </a:rPr>
              <a:t>Only look at the highest order</a:t>
            </a:r>
          </a:p>
        </p:txBody>
      </p:sp>
    </p:spTree>
    <p:extLst>
      <p:ext uri="{BB962C8B-B14F-4D97-AF65-F5344CB8AC3E}">
        <p14:creationId xmlns:p14="http://schemas.microsoft.com/office/powerpoint/2010/main" val="3777816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55CB7-51CD-0F4F-94DF-76A17F6F5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b="1" dirty="0"/>
              <a:t>Example 4.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F40BB-15E1-D643-ACBE-73FD0178F5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914400" lvl="2" indent="0">
                  <a:buNone/>
                </a:pPr>
                <a:endParaRPr lang="en-US" sz="2800" dirty="0"/>
              </a:p>
              <a:p>
                <a:pPr marL="914400" lvl="2" indent="0">
                  <a:buNone/>
                </a:pPr>
                <a:endParaRPr lang="en-US" sz="2800" dirty="0"/>
              </a:p>
              <a:p>
                <a:pPr marL="914400" lvl="2" indent="0">
                  <a:buNone/>
                </a:pPr>
                <a:r>
                  <a:rPr lang="en-US" sz="2800" dirty="0"/>
                  <a:t>for (int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= 1;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&lt; n;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++){ </a:t>
                </a:r>
              </a:p>
              <a:p>
                <a:pPr marL="1371600" lvl="3" indent="0">
                  <a:buNone/>
                </a:pPr>
                <a:r>
                  <a:rPr lang="en-US" sz="2800" dirty="0"/>
                  <a:t>for (int j = -10; j &lt; n; </a:t>
                </a:r>
                <a:r>
                  <a:rPr lang="en-US" sz="2800" dirty="0" err="1"/>
                  <a:t>j++</a:t>
                </a:r>
                <a:r>
                  <a:rPr lang="en-US" sz="2800" dirty="0"/>
                  <a:t>){ </a:t>
                </a:r>
              </a:p>
              <a:p>
                <a:pPr marL="1828800" lvl="4" indent="0">
                  <a:buNone/>
                </a:pPr>
                <a:r>
                  <a:rPr lang="en-US" sz="2800" dirty="0"/>
                  <a:t>counter++; </a:t>
                </a:r>
              </a:p>
              <a:p>
                <a:pPr marL="1371600" lvl="3" indent="0">
                  <a:buNone/>
                </a:pPr>
                <a:r>
                  <a:rPr lang="en-US" sz="2800" dirty="0"/>
                  <a:t>}</a:t>
                </a:r>
              </a:p>
              <a:p>
                <a:pPr marL="914400" lvl="2" indent="0">
                  <a:buNone/>
                </a:pPr>
                <a:r>
                  <a:rPr lang="en-US" sz="2800" dirty="0"/>
                  <a:t>}</a:t>
                </a:r>
              </a:p>
              <a:p>
                <a:endParaRPr lang="en-TW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times </a:t>
                </a:r>
                <a:r>
                  <a:rPr lang="en-US" dirty="0">
                    <a:latin typeface="Cambria Math" panose="02040503050406030204" pitchFamily="18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TW" dirty="0"/>
              </a:p>
              <a:p>
                <a:pPr lvl="1"/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</a:rPr>
                  <a:t> is large enough,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&gt;10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800" b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TW" sz="2800" dirty="0"/>
                  <a:t>So we don’t care the the </a:t>
                </a:r>
                <a:r>
                  <a:rPr lang="en-US" sz="2800" dirty="0"/>
                  <a:t>effect</a:t>
                </a:r>
                <a:r>
                  <a:rPr lang="en-TW" sz="2800" dirty="0"/>
                  <a:t> of “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TW" sz="2800" dirty="0"/>
                  <a:t>”.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F40BB-15E1-D643-ACBE-73FD0178F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1ABEA-69FB-294C-81C2-4345EB7D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12</a:t>
            </a:fld>
            <a:endParaRPr lang="en-TW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194213A-83DD-1948-A157-67A10C74C239}"/>
              </a:ext>
            </a:extLst>
          </p:cNvPr>
          <p:cNvSpPr/>
          <p:nvPr/>
        </p:nvSpPr>
        <p:spPr>
          <a:xfrm>
            <a:off x="5447717" y="2711145"/>
            <a:ext cx="332509" cy="952387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BF062-25AF-D341-85DE-7FBF1254997D}"/>
                  </a:ext>
                </a:extLst>
              </p:cNvPr>
              <p:cNvSpPr txBox="1"/>
              <p:nvPr/>
            </p:nvSpPr>
            <p:spPr>
              <a:xfrm>
                <a:off x="2180492" y="3371682"/>
                <a:ext cx="32672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TW" sz="2800" b="1" dirty="0">
                    <a:solidFill>
                      <a:srgbClr val="FF0000"/>
                    </a:solidFill>
                  </a:rPr>
                  <a:t>// Run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TW" sz="2800" b="1" dirty="0">
                    <a:solidFill>
                      <a:srgbClr val="FF0000"/>
                    </a:solidFill>
                  </a:rPr>
                  <a:t> times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BF062-25AF-D341-85DE-7FBF12549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492" y="3371682"/>
                <a:ext cx="3267225" cy="523220"/>
              </a:xfrm>
              <a:prstGeom prst="rect">
                <a:avLst/>
              </a:prstGeom>
              <a:blipFill>
                <a:blip r:embed="rId3"/>
                <a:stretch>
                  <a:fillRect l="-3876" t="-9302" r="-1938" b="-2790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C78717F9-5AA0-444A-945C-BB25819448D7}"/>
              </a:ext>
            </a:extLst>
          </p:cNvPr>
          <p:cNvSpPr/>
          <p:nvPr/>
        </p:nvSpPr>
        <p:spPr>
          <a:xfrm>
            <a:off x="5876566" y="2179672"/>
            <a:ext cx="332509" cy="2015337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F0FB0E-85AE-4C4E-A3BF-7842A1E83176}"/>
                  </a:ext>
                </a:extLst>
              </p:cNvPr>
              <p:cNvSpPr txBox="1"/>
              <p:nvPr/>
            </p:nvSpPr>
            <p:spPr>
              <a:xfrm>
                <a:off x="6353057" y="2956507"/>
                <a:ext cx="2549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TW" sz="2800" b="1" dirty="0">
                    <a:solidFill>
                      <a:srgbClr val="00B050"/>
                    </a:solidFill>
                  </a:rPr>
                  <a:t>// Run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TW" sz="2800" b="1" dirty="0">
                    <a:solidFill>
                      <a:srgbClr val="00B050"/>
                    </a:solidFill>
                  </a:rPr>
                  <a:t> times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F0FB0E-85AE-4C4E-A3BF-7842A1E83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057" y="2956507"/>
                <a:ext cx="2549279" cy="523220"/>
              </a:xfrm>
              <a:prstGeom prst="rect">
                <a:avLst/>
              </a:prstGeom>
              <a:blipFill>
                <a:blip r:embed="rId4"/>
                <a:stretch>
                  <a:fillRect l="-4455" t="-11905" b="-2857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3F0BC21-B66C-DE48-8ADD-E6938C863E14}"/>
              </a:ext>
            </a:extLst>
          </p:cNvPr>
          <p:cNvSpPr/>
          <p:nvPr/>
        </p:nvSpPr>
        <p:spPr>
          <a:xfrm>
            <a:off x="984735" y="1037859"/>
            <a:ext cx="7174528" cy="76944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TW" sz="4400" b="1" dirty="0">
                <a:solidFill>
                  <a:srgbClr val="FF0000"/>
                </a:solidFill>
              </a:rPr>
              <a:t>Only look at the highest order</a:t>
            </a:r>
          </a:p>
        </p:txBody>
      </p:sp>
    </p:spTree>
    <p:extLst>
      <p:ext uri="{BB962C8B-B14F-4D97-AF65-F5344CB8AC3E}">
        <p14:creationId xmlns:p14="http://schemas.microsoft.com/office/powerpoint/2010/main" val="2864989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D62F4-A279-8B46-92F3-8059F6A5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47FA3F-ECEB-0943-98DE-39D401DCA3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TW" dirty="0"/>
                  <a:t>We already know that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+53</m:t>
                    </m:r>
                    <m:r>
                      <m:rPr>
                        <m:nor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TW" sz="2800" dirty="0">
                    <a:sym typeface="Wingdings" pitchFamily="2" charset="2"/>
                  </a:rPr>
                  <a:t> 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TW" sz="2800" dirty="0">
                    <a:sym typeface="Wingdings" pitchFamily="2" charset="2"/>
                  </a:rPr>
                  <a:t> </a:t>
                </a:r>
                <a:endParaRPr lang="en-US" sz="2800" b="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(20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−1000)</m:t>
                    </m:r>
                  </m:oMath>
                </a14:m>
                <a:r>
                  <a:rPr lang="en-TW" sz="2800" dirty="0"/>
                  <a:t> </a:t>
                </a:r>
                <a:r>
                  <a:rPr lang="en-TW" sz="2800" dirty="0">
                    <a:sym typeface="Wingdings" pitchFamily="2" charset="2"/>
                  </a:rPr>
                  <a:t>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TW" sz="2800" dirty="0">
                    <a:sym typeface="Wingdings" pitchFamily="2" charset="2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−99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TW" sz="2800" dirty="0"/>
                  <a:t> </a:t>
                </a:r>
                <a:r>
                  <a:rPr lang="en-TW" sz="2800" dirty="0">
                    <a:sym typeface="Wingdings" pitchFamily="2" charset="2"/>
                  </a:rPr>
                  <a:t>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TW" sz="2800" dirty="0">
                    <a:sym typeface="Wingdings" pitchFamily="2" charset="2"/>
                  </a:rPr>
                  <a:t> </a:t>
                </a:r>
                <a:endParaRPr lang="en-TW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(99)</m:t>
                    </m:r>
                  </m:oMath>
                </a14:m>
                <a:r>
                  <a:rPr lang="en-TW" sz="2800" dirty="0"/>
                  <a:t> </a:t>
                </a:r>
                <a:r>
                  <a:rPr lang="en-TW" sz="2800" dirty="0">
                    <a:sym typeface="Wingdings" pitchFamily="2" charset="2"/>
                  </a:rPr>
                  <a:t>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TW" sz="2800" dirty="0">
                    <a:sym typeface="Wingdings" pitchFamily="2" charset="2"/>
                  </a:rPr>
                  <a:t> </a:t>
                </a:r>
                <a:endParaRPr lang="en-TW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800" i="1">
                        <a:latin typeface="Cambria Math" panose="02040503050406030204" pitchFamily="18" charset="0"/>
                      </a:rPr>
                      <m:t>+100)</m:t>
                    </m:r>
                  </m:oMath>
                </a14:m>
                <a:r>
                  <a:rPr lang="en-TW" sz="2800" dirty="0"/>
                  <a:t> </a:t>
                </a:r>
                <a:r>
                  <a:rPr lang="en-TW" sz="2800" dirty="0">
                    <a:sym typeface="Wingdings" pitchFamily="2" charset="2"/>
                  </a:rPr>
                  <a:t>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TW" sz="2800" dirty="0">
                    <a:sym typeface="Wingdings" pitchFamily="2" charset="2"/>
                  </a:rPr>
                  <a:t> </a:t>
                </a:r>
              </a:p>
              <a:p>
                <a:r>
                  <a:rPr lang="en-TW" dirty="0">
                    <a:sym typeface="Wingdings" pitchFamily="2" charset="2"/>
                  </a:rPr>
                  <a:t>So,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00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0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TW" sz="2800" dirty="0">
                    <a:sym typeface="Wingdings" pitchFamily="2" charset="2"/>
                  </a:rPr>
                  <a:t>  </a:t>
                </a:r>
                <a:r>
                  <a:rPr lang="en-TW" sz="2800" b="1" dirty="0">
                    <a:solidFill>
                      <a:srgbClr val="FF0000"/>
                    </a:solidFill>
                    <a:sym typeface="Wingdings" pitchFamily="2" charset="2"/>
                  </a:rPr>
                  <a:t>?</a:t>
                </a:r>
                <a:r>
                  <a:rPr lang="en-TW" dirty="0"/>
                  <a:t> </a:t>
                </a:r>
              </a:p>
              <a:p>
                <a:pPr lvl="1"/>
                <a:endParaRPr lang="en-TW" dirty="0"/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47FA3F-ECEB-0943-98DE-39D401DCA3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30C43-1F64-CF4F-99DD-7AE88FED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3589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D62F4-A279-8B46-92F3-8059F6A5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47FA3F-ECEB-0943-98DE-39D401DCA3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TW" dirty="0"/>
                  <a:t>We already know that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+53</m:t>
                    </m:r>
                    <m:r>
                      <m:rPr>
                        <m:nor/>
                      </m:rPr>
                      <a:rPr lang="en-US" sz="2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TW" sz="2800" dirty="0">
                    <a:sym typeface="Wingdings" pitchFamily="2" charset="2"/>
                  </a:rPr>
                  <a:t> 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TW" sz="2800" dirty="0">
                    <a:sym typeface="Wingdings" pitchFamily="2" charset="2"/>
                  </a:rPr>
                  <a:t> </a:t>
                </a:r>
                <a:endParaRPr lang="en-US" sz="280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(20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−1000)</m:t>
                    </m:r>
                  </m:oMath>
                </a14:m>
                <a:r>
                  <a:rPr lang="en-TW" sz="2800" dirty="0"/>
                  <a:t> </a:t>
                </a:r>
                <a:r>
                  <a:rPr lang="en-TW" sz="2800" dirty="0">
                    <a:sym typeface="Wingdings" pitchFamily="2" charset="2"/>
                  </a:rPr>
                  <a:t>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TW" sz="2800" dirty="0">
                    <a:sym typeface="Wingdings" pitchFamily="2" charset="2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−99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TW" sz="2800" dirty="0"/>
                  <a:t> </a:t>
                </a:r>
                <a:r>
                  <a:rPr lang="en-TW" sz="2800" dirty="0">
                    <a:sym typeface="Wingdings" pitchFamily="2" charset="2"/>
                  </a:rPr>
                  <a:t>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TW" sz="2800" dirty="0">
                    <a:sym typeface="Wingdings" pitchFamily="2" charset="2"/>
                  </a:rPr>
                  <a:t> </a:t>
                </a:r>
                <a:endParaRPr lang="en-TW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(99)</m:t>
                    </m:r>
                  </m:oMath>
                </a14:m>
                <a:r>
                  <a:rPr lang="en-TW" sz="2800" dirty="0"/>
                  <a:t> </a:t>
                </a:r>
                <a:r>
                  <a:rPr lang="en-TW" sz="2800" dirty="0">
                    <a:sym typeface="Wingdings" pitchFamily="2" charset="2"/>
                  </a:rPr>
                  <a:t>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TW" sz="2800" dirty="0">
                    <a:sym typeface="Wingdings" pitchFamily="2" charset="2"/>
                  </a:rPr>
                  <a:t> </a:t>
                </a:r>
                <a:endParaRPr lang="en-TW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800" i="1">
                        <a:latin typeface="Cambria Math" panose="02040503050406030204" pitchFamily="18" charset="0"/>
                      </a:rPr>
                      <m:t>+100)</m:t>
                    </m:r>
                  </m:oMath>
                </a14:m>
                <a:r>
                  <a:rPr lang="en-TW" sz="2800" dirty="0"/>
                  <a:t> </a:t>
                </a:r>
                <a:r>
                  <a:rPr lang="en-TW" sz="2800" dirty="0">
                    <a:sym typeface="Wingdings" pitchFamily="2" charset="2"/>
                  </a:rPr>
                  <a:t>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TW" sz="2800" dirty="0">
                    <a:sym typeface="Wingdings" pitchFamily="2" charset="2"/>
                  </a:rPr>
                  <a:t> </a:t>
                </a:r>
              </a:p>
              <a:p>
                <a:r>
                  <a:rPr lang="en-TW" dirty="0">
                    <a:sym typeface="Wingdings" pitchFamily="2" charset="2"/>
                  </a:rPr>
                  <a:t>So,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00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0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TW" sz="2800" dirty="0">
                    <a:sym typeface="Wingdings" pitchFamily="2" charset="2"/>
                  </a:rPr>
                  <a:t> 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TW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lvl="1"/>
                <a:r>
                  <a:rPr lang="en-TW" sz="2800" dirty="0">
                    <a:solidFill>
                      <a:srgbClr val="FF0000"/>
                    </a:solidFill>
                  </a:rPr>
                  <a:t>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unc>
                      <m:func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TW" sz="2800" dirty="0">
                    <a:solidFill>
                      <a:srgbClr val="FF0000"/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TW" sz="2800" dirty="0">
                    <a:solidFill>
                      <a:srgbClr val="FF0000"/>
                    </a:solidFill>
                  </a:rPr>
                  <a:t> is </a:t>
                </a:r>
                <a:r>
                  <a:rPr lang="en-TW" sz="2800" b="1" dirty="0">
                    <a:solidFill>
                      <a:srgbClr val="FF0000"/>
                    </a:solidFill>
                  </a:rPr>
                  <a:t>large enough</a:t>
                </a:r>
              </a:p>
              <a:p>
                <a:pPr lvl="1"/>
                <a:r>
                  <a:rPr lang="en-TW" sz="2800" dirty="0">
                    <a:solidFill>
                      <a:schemeClr val="tx1"/>
                    </a:solidFill>
                  </a:rPr>
                  <a:t>Example.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fun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TW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=64</m:t>
                    </m:r>
                  </m:oMath>
                </a14:m>
                <a:endParaRPr lang="en-TW" dirty="0"/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47FA3F-ECEB-0943-98DE-39D401DCA3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30C43-1F64-CF4F-99DD-7AE88FED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44995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044C-BEFE-064B-95BF-064FF689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Examples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3504F3-D422-614A-96E4-CD69ABF9D2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The rate at which the running time increases is proportional to the rate at which the size increases </a:t>
                </a:r>
              </a:p>
              <a:p>
                <a:pPr lvl="1"/>
                <a:r>
                  <a:rPr lang="en-US" sz="2800" dirty="0"/>
                  <a:t>Example. If the running time is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+53</m:t>
                    </m:r>
                  </m:oMath>
                </a14:m>
                <a:r>
                  <a:rPr lang="en-US" sz="2800" dirty="0"/>
                  <a:t> or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−1000</m:t>
                    </m:r>
                  </m:oMath>
                </a14:m>
                <a:r>
                  <a:rPr lang="en-US" sz="2800" dirty="0"/>
                  <a:t>, then we say it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lvl="1"/>
                <a:r>
                  <a:rPr lang="en-US" sz="2800" dirty="0"/>
                  <a:t>Note. We don’t care about the constant. 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Running time increases proportional to the square of the size of the problem </a:t>
                </a:r>
              </a:p>
              <a:p>
                <a:pPr lvl="1"/>
                <a:r>
                  <a:rPr lang="en-US" sz="2800" dirty="0"/>
                  <a:t>Example. If the running time is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−99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800" dirty="0"/>
                  <a:t>, then we say it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3504F3-D422-614A-96E4-CD69ABF9D2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E8CB6-C083-D142-ACE1-3B4815BBB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43269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044C-BEFE-064B-95BF-064FF689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Examples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3504F3-D422-614A-96E4-CD69ABF9D2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– Running time is not related to the size of the problem </a:t>
                </a:r>
              </a:p>
              <a:p>
                <a:pPr lvl="1"/>
                <a:r>
                  <a:rPr lang="en-US" sz="2800" dirty="0"/>
                  <a:t>The running time is a constant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Time increases slowly at log the rate of the size </a:t>
                </a:r>
              </a:p>
              <a:p>
                <a:pPr lvl="1"/>
                <a:r>
                  <a:rPr lang="en-US" sz="2800" dirty="0"/>
                  <a:t>Example. If the running time is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800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en-US" sz="2800" dirty="0"/>
                  <a:t>, then we say it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3504F3-D422-614A-96E4-CD69ABF9D2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E8CB6-C083-D142-ACE1-3B4815BBB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66447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DFDC9-ADA6-6B45-BBE6-376CCB92A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Big O graph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16977-9973-3043-9928-8460BFD8D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CE8E7-22A7-954F-83E4-95F64C6C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17</a:t>
            </a:fld>
            <a:endParaRPr lang="en-T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F5D71-4CA3-474A-8D3A-86347CE16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22" y="819298"/>
            <a:ext cx="8576647" cy="596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4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F741-3813-3C4D-ADC1-02BCF970C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Insertion in an Unordered Array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AFCCF-68C0-FB4E-9F89-421F512661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For insertion into an unordered array running time doesn’t depend on the size of the array – we just stick the element on at the end</a:t>
                </a:r>
              </a:p>
              <a:p>
                <a:r>
                  <a:rPr lang="en-US" dirty="0"/>
                  <a:t>We can say that </a:t>
                </a:r>
              </a:p>
              <a:p>
                <a:pPr marL="0" indent="0" algn="ctr">
                  <a:buNone/>
                </a:pPr>
                <a:r>
                  <a:rPr lang="en-US" dirty="0"/>
                  <a:t>running time (</a:t>
                </a:r>
                <a:r>
                  <a:rPr lang="en-US" b="1" dirty="0">
                    <a:solidFill>
                      <a:srgbClr val="FF0000"/>
                    </a:solidFill>
                  </a:rPr>
                  <a:t>T</a:t>
                </a:r>
                <a:r>
                  <a:rPr lang="en-US" dirty="0"/>
                  <a:t>) = some constant time (</a:t>
                </a:r>
                <a:r>
                  <a:rPr lang="en-US" b="1" dirty="0">
                    <a:solidFill>
                      <a:srgbClr val="FF0000"/>
                    </a:solidFill>
                  </a:rPr>
                  <a:t>K</a:t>
                </a:r>
                <a:r>
                  <a:rPr lang="en-US" dirty="0"/>
                  <a:t>) </a:t>
                </a:r>
              </a:p>
              <a:p>
                <a:pPr marL="0" indent="0">
                  <a:buNone/>
                </a:pPr>
                <a:r>
                  <a:rPr lang="en-US" dirty="0"/>
                  <a:t>   which won’t change </a:t>
                </a:r>
                <a:r>
                  <a:rPr lang="en-US" dirty="0">
                    <a:sym typeface="Wingdings" pitchFamily="2" charset="2"/>
                  </a:rPr>
                  <a:t>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T = K</a:t>
                </a:r>
              </a:p>
              <a:p>
                <a:pPr lvl="1"/>
                <a:r>
                  <a:rPr lang="en-US" sz="2800" b="1" dirty="0">
                    <a:solidFill>
                      <a:srgbClr val="FF0000"/>
                    </a:solidFill>
                  </a:rPr>
                  <a:t>K</a:t>
                </a:r>
                <a:r>
                  <a:rPr lang="en-US" sz="2800" dirty="0"/>
                  <a:t> can depend on factors such as the speed of the computer, the amount of RAM etc. </a:t>
                </a:r>
              </a:p>
              <a:p>
                <a:r>
                  <a:rPr lang="en-US" dirty="0"/>
                  <a:t>We don’t care what </a:t>
                </a:r>
                <a:r>
                  <a:rPr lang="en-US" b="1" dirty="0">
                    <a:solidFill>
                      <a:srgbClr val="FF0000"/>
                    </a:solidFill>
                  </a:rPr>
                  <a:t>K</a:t>
                </a:r>
                <a:r>
                  <a:rPr lang="en-US" dirty="0"/>
                  <a:t> actually is – Big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 Notation is only concerned with describing the relationship between the running time and the size of the problem</a:t>
                </a:r>
              </a:p>
              <a:p>
                <a:r>
                  <a:rPr lang="en-US" dirty="0"/>
                  <a:t>We just say the algorithm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– running time is unaffected by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AFCCF-68C0-FB4E-9F89-421F512661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2558" r="-43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B7356-95C0-E74C-B78B-86E81132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01547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86256-1F6D-9C4B-92CB-D0DCE426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Linear Search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47FC12-91FB-B743-A92E-CBD793A6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to search through all the elements in an array </a:t>
                </a:r>
              </a:p>
              <a:p>
                <a:r>
                  <a:rPr lang="en-US" dirty="0"/>
                  <a:t>On </a:t>
                </a:r>
                <a:r>
                  <a:rPr lang="en-US" b="1" dirty="0"/>
                  <a:t>average</a:t>
                </a:r>
                <a:r>
                  <a:rPr lang="en-US" dirty="0"/>
                  <a:t>, we’ll have to check half of them </a:t>
                </a:r>
              </a:p>
              <a:p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 </a:t>
                </a: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array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length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is a constant</a:t>
                </a:r>
              </a:p>
              <a:p>
                <a:r>
                  <a:rPr lang="en-US" dirty="0"/>
                  <a:t>Because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is a constant,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  will still be a constant (value doesn’t depend 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 </a:t>
                </a:r>
              </a:p>
              <a:p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algorithm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 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47FC12-91FB-B743-A92E-CBD793A6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5AFA3-2705-9D4E-A079-D695CC73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19</a:t>
            </a:fld>
            <a:endParaRPr lang="en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A2F8A8-CBEA-D14B-9902-EB4B1643E02A}"/>
              </a:ext>
            </a:extLst>
          </p:cNvPr>
          <p:cNvSpPr/>
          <p:nvPr/>
        </p:nvSpPr>
        <p:spPr>
          <a:xfrm>
            <a:off x="3931751" y="4418871"/>
            <a:ext cx="4970585" cy="2246769"/>
          </a:xfrm>
          <a:prstGeom prst="rect">
            <a:avLst/>
          </a:prstGeom>
          <a:ln w="571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2000" b="1" dirty="0"/>
              <a:t> </a:t>
            </a:r>
            <a:r>
              <a:rPr lang="en-US" altLang="zh-TW" sz="2000" b="1" dirty="0"/>
              <a:t>//</a:t>
            </a:r>
            <a:r>
              <a:rPr lang="en-US" sz="2000" b="1" dirty="0"/>
              <a:t>Linear Search</a:t>
            </a:r>
          </a:p>
          <a:p>
            <a:r>
              <a:rPr lang="en-US" sz="2000" dirty="0">
                <a:latin typeface="Helvetica" pitchFamily="2" charset="0"/>
              </a:rPr>
              <a:t>public int search (int </a:t>
            </a:r>
            <a:r>
              <a:rPr lang="en-US" sz="2000" dirty="0" err="1">
                <a:latin typeface="Helvetica" pitchFamily="2" charset="0"/>
              </a:rPr>
              <a:t>searchKey</a:t>
            </a:r>
            <a:r>
              <a:rPr lang="en-US" sz="2000" dirty="0">
                <a:latin typeface="Helvetica" pitchFamily="2" charset="0"/>
              </a:rPr>
              <a:t>) { </a:t>
            </a:r>
          </a:p>
          <a:p>
            <a:r>
              <a:rPr lang="en-US" sz="2000" dirty="0">
                <a:latin typeface="Helvetica" pitchFamily="2" charset="0"/>
              </a:rPr>
              <a:t>     for(int j = 0; j &lt; </a:t>
            </a:r>
            <a:r>
              <a:rPr lang="en-US" sz="2000" dirty="0" err="1">
                <a:latin typeface="Helvetica" pitchFamily="2" charset="0"/>
              </a:rPr>
              <a:t>array.length</a:t>
            </a:r>
            <a:r>
              <a:rPr lang="en-US" sz="2000" dirty="0">
                <a:latin typeface="Helvetica" pitchFamily="2" charset="0"/>
              </a:rPr>
              <a:t>; </a:t>
            </a:r>
            <a:r>
              <a:rPr lang="en-US" sz="2000" dirty="0" err="1">
                <a:latin typeface="Helvetica" pitchFamily="2" charset="0"/>
              </a:rPr>
              <a:t>j++</a:t>
            </a:r>
            <a:r>
              <a:rPr lang="en-US" sz="2000" dirty="0">
                <a:latin typeface="Helvetica" pitchFamily="2" charset="0"/>
              </a:rPr>
              <a:t>) { </a:t>
            </a:r>
          </a:p>
          <a:p>
            <a:r>
              <a:rPr lang="en-US" sz="2000" dirty="0">
                <a:latin typeface="Helvetica" pitchFamily="2" charset="0"/>
              </a:rPr>
              <a:t>          if(array[j] == </a:t>
            </a:r>
            <a:r>
              <a:rPr lang="en-US" sz="2000" dirty="0" err="1">
                <a:latin typeface="Helvetica" pitchFamily="2" charset="0"/>
              </a:rPr>
              <a:t>searchKey</a:t>
            </a:r>
            <a:r>
              <a:rPr lang="en-US" sz="2000" dirty="0">
                <a:latin typeface="Helvetica" pitchFamily="2" charset="0"/>
              </a:rPr>
              <a:t>) { return j; } </a:t>
            </a:r>
          </a:p>
          <a:p>
            <a:r>
              <a:rPr lang="en-US" sz="2000" dirty="0">
                <a:latin typeface="Helvetica" pitchFamily="2" charset="0"/>
              </a:rPr>
              <a:t>     } </a:t>
            </a:r>
          </a:p>
          <a:p>
            <a:r>
              <a:rPr lang="en-US" sz="2000" dirty="0">
                <a:latin typeface="Helvetica" pitchFamily="2" charset="0"/>
              </a:rPr>
              <a:t>     return null; </a:t>
            </a:r>
          </a:p>
          <a:p>
            <a:r>
              <a:rPr lang="en-US" sz="2000" dirty="0">
                <a:latin typeface="Helvetica" pitchFamily="2" charset="0"/>
              </a:rPr>
              <a:t>} </a:t>
            </a:r>
            <a:endParaRPr lang="en-US" sz="20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303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DA317-CDBB-9C42-8FDD-B00DD863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Algorithm Efficiency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0070F-CB8F-A349-8151-A4B762513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Throughout the course we will seek to design efficient algorithms </a:t>
            </a:r>
          </a:p>
          <a:p>
            <a:r>
              <a:rPr lang="en-US" dirty="0"/>
              <a:t>But how can we come up with a </a:t>
            </a:r>
            <a:r>
              <a:rPr lang="en-US" b="1" dirty="0">
                <a:solidFill>
                  <a:srgbClr val="FF0000"/>
                </a:solidFill>
              </a:rPr>
              <a:t>universal standard </a:t>
            </a:r>
            <a:r>
              <a:rPr lang="en-US" dirty="0"/>
              <a:t>for algorithm efficiency? </a:t>
            </a:r>
          </a:p>
          <a:p>
            <a:r>
              <a:rPr lang="en-US" dirty="0"/>
              <a:t>Imagine I compare my dice program with yours </a:t>
            </a:r>
          </a:p>
          <a:p>
            <a:r>
              <a:rPr lang="en-US" dirty="0"/>
              <a:t>I run my program on my fast office computer </a:t>
            </a:r>
          </a:p>
          <a:p>
            <a:r>
              <a:rPr lang="en-US" dirty="0"/>
              <a:t>You run your program on a slower lab machine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7E927-E02A-8D43-9087-FE3B57E98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8AE89-B5B8-E847-9803-02D705A44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997" y="4548844"/>
            <a:ext cx="1708727" cy="17087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022361-3E36-F649-BAEA-5B183FB2B008}"/>
              </a:ext>
            </a:extLst>
          </p:cNvPr>
          <p:cNvSpPr/>
          <p:nvPr/>
        </p:nvSpPr>
        <p:spPr>
          <a:xfrm>
            <a:off x="1780970" y="6194695"/>
            <a:ext cx="2213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my computer </a:t>
            </a:r>
            <a:endParaRPr lang="en-TW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8F538-0ED7-774E-887D-2BD81F6F18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88" r="9241"/>
          <a:stretch/>
        </p:blipFill>
        <p:spPr>
          <a:xfrm>
            <a:off x="5065517" y="4718416"/>
            <a:ext cx="2060765" cy="14762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499A9F-D0BB-284A-8457-5E62F2E9F014}"/>
              </a:ext>
            </a:extLst>
          </p:cNvPr>
          <p:cNvSpPr/>
          <p:nvPr/>
        </p:nvSpPr>
        <p:spPr>
          <a:xfrm>
            <a:off x="4879182" y="6194695"/>
            <a:ext cx="2782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your lab machine </a:t>
            </a:r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3466219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54C2C-A90B-4748-A234-11878E4F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Binary Search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AC2C6-18AE-3A49-886C-674DF5007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have already shown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</a:rPr>
                          <m:t>iterations</m:t>
                        </m:r>
                        <m:r>
                          <a:rPr lang="en-US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fName>
                      <m:e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𝐬𝐢𝐳𝐞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</a:t>
                </a:r>
              </a:p>
              <a:p>
                <a:r>
                  <a:rPr lang="en-US" dirty="0"/>
                  <a:t>Therefore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As it happens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=3.32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Incorporating the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3.32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into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we get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=3.32×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3.32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is just a constant which is irrelevant to Big O Notation </a:t>
                </a:r>
              </a:p>
              <a:p>
                <a:r>
                  <a:rPr lang="en-US" dirty="0"/>
                  <a:t>This algorithm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fName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func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AC2C6-18AE-3A49-886C-674DF5007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F63AC-AC05-6B4D-983C-6FF5B2C75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20</a:t>
            </a:fld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79933ED-B352-F342-9952-C46EFEBA8FAD}"/>
                  </a:ext>
                </a:extLst>
              </p:cNvPr>
              <p:cNvSpPr/>
              <p:nvPr/>
            </p:nvSpPr>
            <p:spPr>
              <a:xfrm>
                <a:off x="241662" y="5880811"/>
                <a:ext cx="6389763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</a:rPr>
                  <a:t>Note. In our slide, we set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func>
                  </m:oMath>
                </a14:m>
                <a:r>
                  <a:rPr lang="en-TW" sz="2800" b="1" dirty="0">
                    <a:solidFill>
                      <a:schemeClr val="tx1"/>
                    </a:solidFill>
                  </a:rPr>
                  <a:t> as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fName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func>
                  </m:oMath>
                </a14:m>
                <a:endParaRPr lang="en-TW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79933ED-B352-F342-9952-C46EFEBA8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62" y="5880811"/>
                <a:ext cx="6389763" cy="523220"/>
              </a:xfrm>
              <a:prstGeom prst="rect">
                <a:avLst/>
              </a:prstGeom>
              <a:blipFill>
                <a:blip r:embed="rId3"/>
                <a:stretch>
                  <a:fillRect l="-1782" t="-11628" b="-2558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993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AB673-31AE-A54E-9ED2-3026790A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Operations in an Ordered Array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2C6F5F-0E58-4245-8393-6C4CBD0BC0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Ordered arrays are handy because we can use</a:t>
                </a:r>
                <a:r>
                  <a:rPr lang="en-US" b="1" dirty="0"/>
                  <a:t> binary search</a:t>
                </a:r>
                <a:r>
                  <a:rPr lang="en-US" dirty="0"/>
                  <a:t> on them and this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 </a:t>
                </a:r>
                <a:endParaRPr lang="en-US" dirty="0"/>
              </a:p>
              <a:p>
                <a:pPr lvl="1"/>
                <a:r>
                  <a:rPr lang="en-US" dirty="0"/>
                  <a:t>Suppose that we want to insert 5 the the following array</a:t>
                </a:r>
              </a:p>
              <a:p>
                <a:pPr marL="914400" lvl="2" indent="0"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[2  4  6  7  8  9  __  __  __  __  __]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  <a:p>
                <a:r>
                  <a:rPr lang="en-US" dirty="0"/>
                  <a:t>However, if we want to insert or delete we have to make space / remove a space </a:t>
                </a:r>
              </a:p>
              <a:p>
                <a:r>
                  <a:rPr lang="en-US" dirty="0"/>
                  <a:t>On average, we will have to move half of the items up or down </a:t>
                </a:r>
                <a:r>
                  <a:rPr lang="en-US" dirty="0"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 </a:t>
                </a:r>
              </a:p>
              <a:p>
                <a:pPr lvl="2"/>
                <a:endParaRPr lang="en-US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[2  4  __ 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6  7  8  9  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__  __  __  __  __]</m:t>
                    </m:r>
                  </m:oMath>
                </a14:m>
                <a:endParaRPr lang="en-US" sz="2400" dirty="0"/>
              </a:p>
              <a:p>
                <a:r>
                  <a:rPr lang="en-US" dirty="0"/>
                  <a:t>Therefore, these operations are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 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2C6F5F-0E58-4245-8393-6C4CBD0BC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71" t="-1860" r="-878" b="-46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B4CB5-CCC4-1547-8A29-43B0AF479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21</a:t>
            </a:fld>
            <a:endParaRPr lang="en-TW"/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6B0F5D21-5310-2D45-84B2-A743E3BB14FA}"/>
              </a:ext>
            </a:extLst>
          </p:cNvPr>
          <p:cNvSpPr/>
          <p:nvPr/>
        </p:nvSpPr>
        <p:spPr>
          <a:xfrm rot="5400000">
            <a:off x="1793630" y="2868282"/>
            <a:ext cx="351692" cy="2696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A47E695-9FED-D24A-ACAB-587B56132CA3}"/>
                  </a:ext>
                </a:extLst>
              </p:cNvPr>
              <p:cNvSpPr/>
              <p:nvPr/>
            </p:nvSpPr>
            <p:spPr>
              <a:xfrm>
                <a:off x="2104291" y="2860867"/>
                <a:ext cx="61526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// We use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to ensure that we can insert 5 at here</a:t>
                </a:r>
                <a:endParaRPr lang="en-TW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A47E695-9FED-D24A-ACAB-587B56132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291" y="2860867"/>
                <a:ext cx="6152646" cy="400110"/>
              </a:xfrm>
              <a:prstGeom prst="rect">
                <a:avLst/>
              </a:prstGeom>
              <a:blipFill>
                <a:blip r:embed="rId4"/>
                <a:stretch>
                  <a:fillRect l="-1031" t="-6061" b="-2121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128DB25B-E7E8-E844-A1E2-59D3DC7EE36D}"/>
              </a:ext>
            </a:extLst>
          </p:cNvPr>
          <p:cNvSpPr/>
          <p:nvPr/>
        </p:nvSpPr>
        <p:spPr>
          <a:xfrm>
            <a:off x="2162906" y="5406716"/>
            <a:ext cx="230582" cy="16418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AE39A4BE-C6A8-894F-87F2-EFFCE621AEC2}"/>
              </a:ext>
            </a:extLst>
          </p:cNvPr>
          <p:cNvSpPr/>
          <p:nvPr/>
        </p:nvSpPr>
        <p:spPr>
          <a:xfrm>
            <a:off x="2505768" y="5404338"/>
            <a:ext cx="230582" cy="16418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9F490BAB-C034-624E-A3BA-C71B197401ED}"/>
              </a:ext>
            </a:extLst>
          </p:cNvPr>
          <p:cNvSpPr/>
          <p:nvPr/>
        </p:nvSpPr>
        <p:spPr>
          <a:xfrm>
            <a:off x="2821073" y="5404338"/>
            <a:ext cx="230582" cy="16418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1" name="Curved Down Arrow 10">
            <a:extLst>
              <a:ext uri="{FF2B5EF4-FFF2-40B4-BE49-F238E27FC236}">
                <a16:creationId xmlns:a16="http://schemas.microsoft.com/office/drawing/2014/main" id="{9D95B710-1518-F249-B421-36C7DC8FB0B5}"/>
              </a:ext>
            </a:extLst>
          </p:cNvPr>
          <p:cNvSpPr/>
          <p:nvPr/>
        </p:nvSpPr>
        <p:spPr>
          <a:xfrm>
            <a:off x="3133941" y="5404338"/>
            <a:ext cx="230582" cy="16418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F9311A-8A86-7647-BF84-AF2040F65666}"/>
                  </a:ext>
                </a:extLst>
              </p:cNvPr>
              <p:cNvSpPr/>
              <p:nvPr/>
            </p:nvSpPr>
            <p:spPr>
              <a:xfrm>
                <a:off x="5467077" y="5070929"/>
                <a:ext cx="3625606" cy="830997"/>
              </a:xfrm>
              <a:prstGeom prst="rect">
                <a:avLst/>
              </a:prstGeom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00B050"/>
                    </a:solidFill>
                  </a:rPr>
                  <a:t>Note.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1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func>
                      </m:e>
                    </m:d>
                    <m:r>
                      <m:rPr>
                        <m:nor/>
                      </m:rPr>
                      <a:rPr lang="en-US" sz="2400" b="1" dirty="0">
                        <a:solidFill>
                          <a:srgbClr val="00B050"/>
                        </a:solidFill>
                      </a:rPr>
                      <m:t> </m:t>
                    </m:r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B050"/>
                    </a:solidFill>
                    <a:sym typeface="Wingdings" pitchFamily="2" charset="2"/>
                  </a:rPr>
                  <a:t>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TW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F9311A-8A86-7647-BF84-AF2040F656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077" y="5070929"/>
                <a:ext cx="3625606" cy="830997"/>
              </a:xfrm>
              <a:prstGeom prst="rect">
                <a:avLst/>
              </a:prstGeom>
              <a:blipFill>
                <a:blip r:embed="rId5"/>
                <a:stretch>
                  <a:fillRect l="-2069" t="-2857" b="-8571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6162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91D56-78E8-E84F-B08E-25CD1A617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Running times in Big O Notation </a:t>
            </a:r>
            <a:endParaRPr lang="en-TW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9D6CBA0A-06C4-2349-9236-566C5CF8F36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05613027"/>
                  </p:ext>
                </p:extLst>
              </p:nvPr>
            </p:nvGraphicFramePr>
            <p:xfrm>
              <a:off x="218215" y="1235166"/>
              <a:ext cx="8660675" cy="4865734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4271723">
                      <a:extLst>
                        <a:ext uri="{9D8B030D-6E8A-4147-A177-3AD203B41FA5}">
                          <a16:colId xmlns:a16="http://schemas.microsoft.com/office/drawing/2014/main" val="2637276389"/>
                        </a:ext>
                      </a:extLst>
                    </a:gridCol>
                    <a:gridCol w="1688123">
                      <a:extLst>
                        <a:ext uri="{9D8B030D-6E8A-4147-A177-3AD203B41FA5}">
                          <a16:colId xmlns:a16="http://schemas.microsoft.com/office/drawing/2014/main" val="1227694741"/>
                        </a:ext>
                      </a:extLst>
                    </a:gridCol>
                    <a:gridCol w="2700829">
                      <a:extLst>
                        <a:ext uri="{9D8B030D-6E8A-4147-A177-3AD203B41FA5}">
                          <a16:colId xmlns:a16="http://schemas.microsoft.com/office/drawing/2014/main" val="4157062495"/>
                        </a:ext>
                      </a:extLst>
                    </a:gridCol>
                  </a:tblGrid>
                  <a:tr h="54310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effectLst/>
                            </a:rPr>
                            <a:t>Algorithm </a:t>
                          </a:r>
                          <a:endParaRPr lang="en-US" sz="2800" b="1" dirty="0"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effectLst/>
                            </a:rPr>
                            <a:t>Running Time </a:t>
                          </a:r>
                          <a:endParaRPr lang="en-US" sz="2800" b="1" dirty="0"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effectLst/>
                              <a:latin typeface="Times" pitchFamily="2" charset="0"/>
                            </a:rPr>
                            <a:t>Note</a:t>
                          </a:r>
                        </a:p>
                      </a:txBody>
                      <a:tcPr marL="47625" marR="47625" marT="0" marB="0"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4799887"/>
                      </a:ext>
                    </a:extLst>
                  </a:tr>
                  <a:tr h="543107">
                    <a:tc>
                      <a:txBody>
                        <a:bodyPr/>
                        <a:lstStyle/>
                        <a:p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Linear Search 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 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check each element one by one</a:t>
                          </a:r>
                        </a:p>
                      </a:txBody>
                      <a:tcPr marL="47625" marR="47625" marT="0" marB="0" anchor="ctr"/>
                    </a:tc>
                    <a:extLst>
                      <a:ext uri="{0D108BD9-81ED-4DB2-BD59-A6C34878D82A}">
                        <a16:rowId xmlns:a16="http://schemas.microsoft.com/office/drawing/2014/main" val="1501896835"/>
                      </a:ext>
                    </a:extLst>
                  </a:tr>
                  <a:tr h="543107">
                    <a:tc>
                      <a:txBody>
                        <a:bodyPr/>
                        <a:lstStyle/>
                        <a:p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Binary Search 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  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+mn-lt"/>
                            </a:rPr>
                            <a:t>each iteration halves the search space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7625" marR="47625" marT="0" marB="0" anchor="ctr"/>
                    </a:tc>
                    <a:extLst>
                      <a:ext uri="{0D108BD9-81ED-4DB2-BD59-A6C34878D82A}">
                        <a16:rowId xmlns:a16="http://schemas.microsoft.com/office/drawing/2014/main" val="2892794583"/>
                      </a:ext>
                    </a:extLst>
                  </a:tr>
                  <a:tr h="543107">
                    <a:tc>
                      <a:txBody>
                        <a:bodyPr/>
                        <a:lstStyle/>
                        <a:p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Insertion in unordered array 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oMath>
                          </a14:m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 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insert to the first empty slot</a:t>
                          </a:r>
                        </a:p>
                      </a:txBody>
                      <a:tcPr marL="47625" marR="47625" marT="0" marB="0" anchor="ctr"/>
                    </a:tc>
                    <a:extLst>
                      <a:ext uri="{0D108BD9-81ED-4DB2-BD59-A6C34878D82A}">
                        <a16:rowId xmlns:a16="http://schemas.microsoft.com/office/drawing/2014/main" val="3738200471"/>
                      </a:ext>
                    </a:extLst>
                  </a:tr>
                  <a:tr h="543107">
                    <a:tc>
                      <a:txBody>
                        <a:bodyPr/>
                        <a:lstStyle/>
                        <a:p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Insertion in ordered array 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 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binary search + move elements</a:t>
                          </a:r>
                        </a:p>
                      </a:txBody>
                      <a:tcPr marL="47625" marR="47625" marT="0" marB="0" anchor="ctr"/>
                    </a:tc>
                    <a:extLst>
                      <a:ext uri="{0D108BD9-81ED-4DB2-BD59-A6C34878D82A}">
                        <a16:rowId xmlns:a16="http://schemas.microsoft.com/office/drawing/2014/main" val="2903268121"/>
                      </a:ext>
                    </a:extLst>
                  </a:tr>
                  <a:tr h="543107">
                    <a:tc>
                      <a:txBody>
                        <a:bodyPr/>
                        <a:lstStyle/>
                        <a:p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Deletion in unordered array 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 </a:t>
                          </a: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why?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47625" marR="47625" marT="0" marB="0" anchor="ctr"/>
                    </a:tc>
                    <a:extLst>
                      <a:ext uri="{0D108BD9-81ED-4DB2-BD59-A6C34878D82A}">
                        <a16:rowId xmlns:a16="http://schemas.microsoft.com/office/drawing/2014/main" val="3831352932"/>
                      </a:ext>
                    </a:extLst>
                  </a:tr>
                  <a:tr h="543107">
                    <a:tc>
                      <a:txBody>
                        <a:bodyPr/>
                        <a:lstStyle/>
                        <a:p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Deletion in ordered array 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why?</a:t>
                          </a:r>
                        </a:p>
                      </a:txBody>
                      <a:tcPr marL="47625" marR="47625" marT="0" marB="0" anchor="ctr"/>
                    </a:tc>
                    <a:extLst>
                      <a:ext uri="{0D108BD9-81ED-4DB2-BD59-A6C34878D82A}">
                        <a16:rowId xmlns:a16="http://schemas.microsoft.com/office/drawing/2014/main" val="1157096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9D6CBA0A-06C4-2349-9236-566C5CF8F36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05613027"/>
                  </p:ext>
                </p:extLst>
              </p:nvPr>
            </p:nvGraphicFramePr>
            <p:xfrm>
              <a:off x="218215" y="1235166"/>
              <a:ext cx="8660675" cy="4865734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4271723">
                      <a:extLst>
                        <a:ext uri="{9D8B030D-6E8A-4147-A177-3AD203B41FA5}">
                          <a16:colId xmlns:a16="http://schemas.microsoft.com/office/drawing/2014/main" val="2637276389"/>
                        </a:ext>
                      </a:extLst>
                    </a:gridCol>
                    <a:gridCol w="1688123">
                      <a:extLst>
                        <a:ext uri="{9D8B030D-6E8A-4147-A177-3AD203B41FA5}">
                          <a16:colId xmlns:a16="http://schemas.microsoft.com/office/drawing/2014/main" val="1227694741"/>
                        </a:ext>
                      </a:extLst>
                    </a:gridCol>
                    <a:gridCol w="2700829">
                      <a:extLst>
                        <a:ext uri="{9D8B030D-6E8A-4147-A177-3AD203B41FA5}">
                          <a16:colId xmlns:a16="http://schemas.microsoft.com/office/drawing/2014/main" val="4157062495"/>
                        </a:ext>
                      </a:extLst>
                    </a:gridCol>
                  </a:tblGrid>
                  <a:tr h="853440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effectLst/>
                            </a:rPr>
                            <a:t>Algorithm </a:t>
                          </a:r>
                          <a:endParaRPr lang="en-US" sz="2800" b="1" dirty="0"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effectLst/>
                            </a:rPr>
                            <a:t>Running Time </a:t>
                          </a:r>
                          <a:endParaRPr lang="en-US" sz="2800" b="1" dirty="0"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effectLst/>
                              <a:latin typeface="Times" pitchFamily="2" charset="0"/>
                            </a:rPr>
                            <a:t>Note</a:t>
                          </a:r>
                        </a:p>
                      </a:txBody>
                      <a:tcPr marL="47625" marR="47625" marT="0" marB="0"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4799887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Linear Search 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47625" marR="47625" marT="0" marB="0" anchor="ctr">
                        <a:blipFill>
                          <a:blip r:embed="rId2"/>
                          <a:stretch>
                            <a:fillRect l="-254135" t="-131034" r="-160150" b="-46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check each element one by one</a:t>
                          </a:r>
                        </a:p>
                      </a:txBody>
                      <a:tcPr marL="47625" marR="47625" marT="0" marB="0" anchor="ctr"/>
                    </a:tc>
                    <a:extLst>
                      <a:ext uri="{0D108BD9-81ED-4DB2-BD59-A6C34878D82A}">
                        <a16:rowId xmlns:a16="http://schemas.microsoft.com/office/drawing/2014/main" val="1501896835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Binary Search 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47625" marR="47625" marT="0" marB="0" anchor="ctr">
                        <a:blipFill>
                          <a:blip r:embed="rId2"/>
                          <a:stretch>
                            <a:fillRect l="-254135" t="-231034" r="-160150" b="-36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+mn-lt"/>
                            </a:rPr>
                            <a:t>each iteration halves the search space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47625" marR="47625" marT="0" marB="0" anchor="ctr"/>
                    </a:tc>
                    <a:extLst>
                      <a:ext uri="{0D108BD9-81ED-4DB2-BD59-A6C34878D82A}">
                        <a16:rowId xmlns:a16="http://schemas.microsoft.com/office/drawing/2014/main" val="2892794583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Insertion in unordered array 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47625" marR="47625" marT="0" marB="0" anchor="ctr">
                        <a:blipFill>
                          <a:blip r:embed="rId2"/>
                          <a:stretch>
                            <a:fillRect l="-254135" t="-331034" r="-160150" b="-26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insert to the first empty slot</a:t>
                          </a:r>
                        </a:p>
                      </a:txBody>
                      <a:tcPr marL="47625" marR="47625" marT="0" marB="0" anchor="ctr"/>
                    </a:tc>
                    <a:extLst>
                      <a:ext uri="{0D108BD9-81ED-4DB2-BD59-A6C34878D82A}">
                        <a16:rowId xmlns:a16="http://schemas.microsoft.com/office/drawing/2014/main" val="3738200471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Insertion in ordered array 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47625" marR="47625" marT="0" marB="0" anchor="ctr">
                        <a:blipFill>
                          <a:blip r:embed="rId2"/>
                          <a:stretch>
                            <a:fillRect l="-254135" t="-438596" r="-160150" b="-170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binary search + move elements</a:t>
                          </a:r>
                        </a:p>
                      </a:txBody>
                      <a:tcPr marL="47625" marR="47625" marT="0" marB="0" anchor="ctr"/>
                    </a:tc>
                    <a:extLst>
                      <a:ext uri="{0D108BD9-81ED-4DB2-BD59-A6C34878D82A}">
                        <a16:rowId xmlns:a16="http://schemas.microsoft.com/office/drawing/2014/main" val="2903268121"/>
                      </a:ext>
                    </a:extLst>
                  </a:tr>
                  <a:tr h="543107">
                    <a:tc>
                      <a:txBody>
                        <a:bodyPr/>
                        <a:lstStyle/>
                        <a:p>
                          <a:r>
                            <a:rPr lang="en-US" sz="2800" b="0">
                              <a:solidFill>
                                <a:schemeClr val="tx1"/>
                              </a:solidFill>
                              <a:effectLst/>
                            </a:rPr>
                            <a:t>Deletion in unordered array </a:t>
                          </a:r>
                          <a:endParaRPr lang="en-US" sz="2800" b="0">
                            <a:solidFill>
                              <a:schemeClr val="tx1"/>
                            </a:solidFill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47625" marR="47625" marT="0" marB="0" anchor="ctr">
                        <a:blipFill>
                          <a:blip r:embed="rId2"/>
                          <a:stretch>
                            <a:fillRect l="-254135" t="-713953" r="-160150" b="-125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why?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47625" marR="47625" marT="0" marB="0" anchor="ctr"/>
                    </a:tc>
                    <a:extLst>
                      <a:ext uri="{0D108BD9-81ED-4DB2-BD59-A6C34878D82A}">
                        <a16:rowId xmlns:a16="http://schemas.microsoft.com/office/drawing/2014/main" val="3831352932"/>
                      </a:ext>
                    </a:extLst>
                  </a:tr>
                  <a:tr h="543107">
                    <a:tc>
                      <a:txBody>
                        <a:bodyPr/>
                        <a:lstStyle/>
                        <a:p>
                          <a:r>
                            <a:rPr lang="en-US" sz="2800" b="0">
                              <a:solidFill>
                                <a:schemeClr val="tx1"/>
                              </a:solidFill>
                              <a:effectLst/>
                            </a:rPr>
                            <a:t>Deletion in ordered array </a:t>
                          </a:r>
                          <a:endParaRPr lang="en-US" sz="2800" b="0">
                            <a:solidFill>
                              <a:schemeClr val="tx1"/>
                            </a:solidFill>
                            <a:effectLst/>
                            <a:latin typeface="Times" pitchFamily="2" charset="0"/>
                          </a:endParaRPr>
                        </a:p>
                      </a:txBody>
                      <a:tcPr marL="47625" marR="47625" marT="0" marB="0" anchor="ctr"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marL="47625" marR="47625" marT="0" marB="0" anchor="ctr">
                        <a:blipFill>
                          <a:blip r:embed="rId2"/>
                          <a:stretch>
                            <a:fillRect l="-254135" t="-813953" r="-160150" b="-25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why?</a:t>
                          </a:r>
                        </a:p>
                      </a:txBody>
                      <a:tcPr marL="47625" marR="47625" marT="0" marB="0" anchor="ctr"/>
                    </a:tc>
                    <a:extLst>
                      <a:ext uri="{0D108BD9-81ED-4DB2-BD59-A6C34878D82A}">
                        <a16:rowId xmlns:a16="http://schemas.microsoft.com/office/drawing/2014/main" val="11570964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6CD81-E695-5948-8137-953A5F0B7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16734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DD5F5-8A98-F943-808E-C01C5CD1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Expressing iterations in terms of n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693D64-7F6B-D440-8C36-BF4A667F9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Usually we can look at a piece of code and derive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which describes the number of loop steps in it </a:t>
                </a:r>
              </a:p>
              <a:p>
                <a:pPr lvl="1"/>
                <a:r>
                  <a:rPr lang="en-US" sz="2800" dirty="0"/>
                  <a:t>How many loop iterations in this code? </a:t>
                </a:r>
              </a:p>
              <a:p>
                <a:pPr lvl="1"/>
                <a:r>
                  <a:rPr lang="en-US" sz="2800" dirty="0"/>
                  <a:t>In other words, how many time will counter++ be run? </a:t>
                </a:r>
              </a:p>
              <a:p>
                <a:pPr lvl="1"/>
                <a:endParaRPr lang="en-US" sz="2800" dirty="0"/>
              </a:p>
              <a:p>
                <a:pPr marL="914400" lvl="2" indent="0">
                  <a:buNone/>
                </a:pPr>
                <a:r>
                  <a:rPr lang="en-US" sz="2800" dirty="0"/>
                  <a:t>for (int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= 10;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&lt; n;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++){ </a:t>
                </a:r>
              </a:p>
              <a:p>
                <a:pPr marL="1371600" lvl="3" indent="0">
                  <a:buNone/>
                </a:pPr>
                <a:r>
                  <a:rPr lang="en-US" sz="2800" dirty="0"/>
                  <a:t>for (int j = 10; j &gt; 0; j--) { </a:t>
                </a:r>
              </a:p>
              <a:p>
                <a:pPr marL="1828800" lvl="4" indent="0">
                  <a:buNone/>
                </a:pPr>
                <a:r>
                  <a:rPr lang="en-US" sz="2800" dirty="0"/>
                  <a:t>counter++; </a:t>
                </a:r>
              </a:p>
              <a:p>
                <a:pPr marL="1371600" lvl="3" indent="0">
                  <a:buNone/>
                </a:pPr>
                <a:r>
                  <a:rPr lang="en-US" sz="2800" dirty="0"/>
                  <a:t>} </a:t>
                </a:r>
              </a:p>
              <a:p>
                <a:pPr marL="914400" lvl="2" indent="0">
                  <a:buNone/>
                </a:pPr>
                <a:r>
                  <a:rPr lang="en-US" sz="2800" dirty="0"/>
                  <a:t>} 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693D64-7F6B-D440-8C36-BF4A667F9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73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C2AFE-25B3-F342-9338-4970254D9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28284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71E3B-C7F4-D749-9509-0E82343B5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Expressing iterations in terms of n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99172-9AE0-954E-952D-A04F078C42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914400" lvl="2" indent="0">
                  <a:buNone/>
                </a:pPr>
                <a:r>
                  <a:rPr lang="en-US" sz="2800" dirty="0"/>
                  <a:t>for (int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= 10;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&lt; n;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++){ </a:t>
                </a:r>
              </a:p>
              <a:p>
                <a:pPr marL="1371600" lvl="3" indent="0">
                  <a:buNone/>
                </a:pPr>
                <a:r>
                  <a:rPr lang="en-US" sz="2800" dirty="0"/>
                  <a:t>for (int j = 10; j &gt; 0; j--) { </a:t>
                </a:r>
              </a:p>
              <a:p>
                <a:pPr marL="1828800" lvl="4" indent="0">
                  <a:buNone/>
                </a:pPr>
                <a:r>
                  <a:rPr lang="en-US" sz="2800" dirty="0"/>
                  <a:t>counter++; </a:t>
                </a:r>
              </a:p>
              <a:p>
                <a:pPr marL="1371600" lvl="3" indent="0">
                  <a:buNone/>
                </a:pPr>
                <a:r>
                  <a:rPr lang="en-US" sz="2800" dirty="0"/>
                  <a:t>} </a:t>
                </a:r>
              </a:p>
              <a:p>
                <a:pPr marL="914400" lvl="2" indent="0">
                  <a:buNone/>
                </a:pPr>
                <a:r>
                  <a:rPr lang="en-US" sz="2800" dirty="0"/>
                  <a:t>} </a:t>
                </a:r>
              </a:p>
              <a:p>
                <a:r>
                  <a:rPr lang="en-US" dirty="0"/>
                  <a:t>Analysis:</a:t>
                </a:r>
              </a:p>
              <a:p>
                <a:pPr marL="457200" lvl="1" indent="0">
                  <a:buNone/>
                </a:pPr>
                <a:r>
                  <a:rPr lang="en-US" dirty="0" err="1"/>
                  <a:t>i</a:t>
                </a:r>
                <a:r>
                  <a:rPr lang="en-US" dirty="0"/>
                  <a:t> = 10: “for (int j = 10; j &gt; 0; j--){counter++;}” runs 10 times  </a:t>
                </a:r>
              </a:p>
              <a:p>
                <a:pPr marL="457200" lvl="1" indent="0">
                  <a:buNone/>
                </a:pPr>
                <a:r>
                  <a:rPr lang="en-US" dirty="0" err="1"/>
                  <a:t>i</a:t>
                </a:r>
                <a:r>
                  <a:rPr lang="en-US" dirty="0"/>
                  <a:t> = 11: “for (int j = 10; j &gt; 0; j--){counter++;}” runs 10 times  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…</a:t>
                </a:r>
              </a:p>
              <a:p>
                <a:pPr marL="457200" lvl="1" indent="0">
                  <a:buNone/>
                </a:pPr>
                <a:r>
                  <a:rPr lang="en-US" dirty="0" err="1"/>
                  <a:t>i</a:t>
                </a:r>
                <a:r>
                  <a:rPr lang="en-US" dirty="0"/>
                  <a:t> = n-10: “for (int j = 10; j &gt; 0; j--){counter++;}” runs 10 times  </a:t>
                </a:r>
                <a:endParaRPr lang="en-US" sz="2800" dirty="0"/>
              </a:p>
              <a:p>
                <a:r>
                  <a:rPr lang="en-US" dirty="0"/>
                  <a:t>There are (n - 10) * 10 iterations = 10n - 100 </a:t>
                </a:r>
              </a:p>
              <a:p>
                <a:r>
                  <a:rPr lang="en-US" dirty="0"/>
                  <a:t>Thus, its running times in Big O notation is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99172-9AE0-954E-952D-A04F078C42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b="-255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D17F1-88E3-DA48-9ADE-D45AB37C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24</a:t>
            </a:fld>
            <a:endParaRPr lang="en-TW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FCB40DA-90C3-6E4D-8592-869F90C8218C}"/>
              </a:ext>
            </a:extLst>
          </p:cNvPr>
          <p:cNvSpPr/>
          <p:nvPr/>
        </p:nvSpPr>
        <p:spPr>
          <a:xfrm>
            <a:off x="5237018" y="1837706"/>
            <a:ext cx="332509" cy="973777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F5E81-A968-184D-B70D-55FCB0394D6C}"/>
              </a:ext>
            </a:extLst>
          </p:cNvPr>
          <p:cNvSpPr txBox="1"/>
          <p:nvPr/>
        </p:nvSpPr>
        <p:spPr>
          <a:xfrm>
            <a:off x="5678038" y="2093761"/>
            <a:ext cx="222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>
                <a:solidFill>
                  <a:srgbClr val="00B050"/>
                </a:solidFill>
              </a:rPr>
              <a:t>// Run 10 times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E27FE42-7504-294A-B29F-EB8A77C46C8A}"/>
              </a:ext>
            </a:extLst>
          </p:cNvPr>
          <p:cNvSpPr/>
          <p:nvPr/>
        </p:nvSpPr>
        <p:spPr>
          <a:xfrm>
            <a:off x="7910599" y="1441380"/>
            <a:ext cx="332509" cy="1817805"/>
          </a:xfrm>
          <a:prstGeom prst="rightBrac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AB8FB-D4FF-0F40-AE21-AC2E936C9BE6}"/>
              </a:ext>
            </a:extLst>
          </p:cNvPr>
          <p:cNvSpPr txBox="1"/>
          <p:nvPr/>
        </p:nvSpPr>
        <p:spPr>
          <a:xfrm>
            <a:off x="5721235" y="979715"/>
            <a:ext cx="2735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>
                <a:solidFill>
                  <a:schemeClr val="accent2">
                    <a:lumMod val="75000"/>
                  </a:schemeClr>
                </a:solidFill>
              </a:rPr>
              <a:t>// Run (n-10) times</a:t>
            </a:r>
          </a:p>
        </p:txBody>
      </p:sp>
      <p:sp>
        <p:nvSpPr>
          <p:cNvPr id="10" name="Curved Left Arrow 9">
            <a:extLst>
              <a:ext uri="{FF2B5EF4-FFF2-40B4-BE49-F238E27FC236}">
                <a16:creationId xmlns:a16="http://schemas.microsoft.com/office/drawing/2014/main" id="{478EAA6A-F0FE-6D43-B510-F85201F0F677}"/>
              </a:ext>
            </a:extLst>
          </p:cNvPr>
          <p:cNvSpPr/>
          <p:nvPr/>
        </p:nvSpPr>
        <p:spPr>
          <a:xfrm>
            <a:off x="8383979" y="1265909"/>
            <a:ext cx="273133" cy="1154508"/>
          </a:xfrm>
          <a:prstGeom prst="curved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8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7C82F-E61E-DE41-A32E-9E764EAF2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Formalities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CE8AF-DFC1-FE4C-B6CF-C413CE20E6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Formal mathematical definition of Big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 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if </a:t>
                </a:r>
              </a:p>
              <a:p>
                <a:pPr lvl="1"/>
                <a:r>
                  <a:rPr lang="en-US" sz="2800" dirty="0">
                    <a:solidFill>
                      <a:schemeClr val="tx1"/>
                    </a:solidFill>
                  </a:rPr>
                  <a:t>a positive real number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8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and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positive integer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exist</a:t>
                </a:r>
                <a:r>
                  <a:rPr lang="en-US" sz="2800" dirty="0">
                    <a:solidFill>
                      <a:schemeClr val="tx1"/>
                    </a:solidFill>
                  </a:rPr>
                  <a:t> such that 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CE8AF-DFC1-FE4C-B6CF-C413CE20E6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43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785C6-2062-DA4B-983C-B37AB29D8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25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67707-877C-A24F-96A5-EBB378FDC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38" y="3226285"/>
            <a:ext cx="4055697" cy="36317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CE02983-81BE-1A4C-B43A-8A39D00597F3}"/>
                  </a:ext>
                </a:extLst>
              </p:cNvPr>
              <p:cNvSpPr/>
              <p:nvPr/>
            </p:nvSpPr>
            <p:spPr>
              <a:xfrm>
                <a:off x="5005753" y="4395482"/>
                <a:ext cx="3458309" cy="95410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when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is large enough  </a:t>
                </a:r>
                <a:endParaRPr lang="en-TW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CE02983-81BE-1A4C-B43A-8A39D0059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753" y="4395482"/>
                <a:ext cx="3458309" cy="954107"/>
              </a:xfrm>
              <a:prstGeom prst="rect">
                <a:avLst/>
              </a:prstGeom>
              <a:blipFill>
                <a:blip r:embed="rId4"/>
                <a:stretch>
                  <a:fillRect t="-6494" r="-4015" b="-14286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712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7C82F-E61E-DE41-A32E-9E764EAF2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Formalities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CE8AF-DFC1-FE4C-B6CF-C413CE20E6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Formal mathematical definition of Big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 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if </a:t>
                </a:r>
              </a:p>
              <a:p>
                <a:pPr lvl="1"/>
                <a:r>
                  <a:rPr lang="en-US" sz="2800" dirty="0">
                    <a:solidFill>
                      <a:schemeClr val="tx1"/>
                    </a:solidFill>
                  </a:rPr>
                  <a:t>a positive real number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8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and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positive integer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exist</a:t>
                </a:r>
                <a:r>
                  <a:rPr lang="en-US" sz="2800" dirty="0">
                    <a:solidFill>
                      <a:schemeClr val="tx1"/>
                    </a:solidFill>
                  </a:rPr>
                  <a:t> such that 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Example.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00=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800" dirty="0"/>
                  <a:t>We set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800" i="1" dirty="0"/>
              </a:p>
              <a:p>
                <a:pPr lvl="1"/>
                <a:r>
                  <a:rPr lang="en-US" sz="2800" dirty="0"/>
                  <a:t>We have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−100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+100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800" dirty="0"/>
                  <a:t> for all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i="1" dirty="0"/>
              </a:p>
              <a:p>
                <a:pPr lvl="1"/>
                <a:r>
                  <a:rPr lang="en-US" sz="2800" dirty="0"/>
                  <a:t>Thus,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≤20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for all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CE8AF-DFC1-FE4C-B6CF-C413CE20E6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43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785C6-2062-DA4B-983C-B37AB29D8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53054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FEFB-7B0D-5A47-A466-7C357C774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More examples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4D9A57-7052-AE45-9C40-2F5D00DFCB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Example.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9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000=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800" dirty="0"/>
                  <a:t>We set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2800" i="1" dirty="0"/>
              </a:p>
              <a:p>
                <a:pPr lvl="1"/>
                <a:r>
                  <a:rPr lang="en-US" sz="2800" dirty="0"/>
                  <a:t>We have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9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000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800" dirty="0"/>
                  <a:t> for all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endParaRPr lang="en-US" sz="2800" i="1" dirty="0"/>
              </a:p>
              <a:p>
                <a:pPr lvl="2"/>
                <a:r>
                  <a:rPr lang="en-US" sz="2800" i="1" dirty="0"/>
                  <a:t>Note.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=10000&gt;1000</m:t>
                    </m:r>
                  </m:oMath>
                </a14:m>
                <a:endParaRPr lang="en-US" sz="2800" i="1" dirty="0"/>
              </a:p>
              <a:p>
                <a:pPr lvl="1"/>
                <a:r>
                  <a:rPr lang="en-US" sz="2800" dirty="0"/>
                  <a:t>Thus,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9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000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for all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endParaRPr lang="en-US" sz="2800" dirty="0"/>
              </a:p>
              <a:p>
                <a:pPr lvl="1"/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4D9A57-7052-AE45-9C40-2F5D00DFCB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74A76-75C8-C74B-9595-12228D0C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63752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FEFB-7B0D-5A47-A466-7C357C774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More examples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4D9A57-7052-AE45-9C40-2F5D00DFCB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Example.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20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00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−75=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800" dirty="0"/>
                  <a:t>We set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sz="2800" i="1" dirty="0"/>
              </a:p>
              <a:p>
                <a:pPr lvl="1"/>
                <a:r>
                  <a:rPr lang="en-US" sz="2800" dirty="0"/>
                  <a:t>We have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20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8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−50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800" dirty="0"/>
                  <a:t> for all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800" dirty="0"/>
                  <a:t>, and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20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20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00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+50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−75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Thus,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20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00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+50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−75≤30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800" dirty="0"/>
                  <a:t> for all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4D9A57-7052-AE45-9C40-2F5D00DFCB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74A76-75C8-C74B-9595-12228D0C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31946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FC7F1-C000-0643-83EE-2CA7A3E92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Graph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AE55C7-37A6-4147-BF3A-325356EEE7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upper bound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sufficiently large 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AE55C7-37A6-4147-BF3A-325356EEE7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86487-B561-554D-8B87-8AADFD7C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29</a:t>
            </a:fld>
            <a:endParaRPr lang="en-T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E9C60-4612-E547-815F-1F924A59C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363" y="2436056"/>
            <a:ext cx="5356959" cy="479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01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3DCA-2F11-6D42-A368-4F6D3F55C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Running Times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3BF5F-8EA3-EB46-955A-986B922CB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 Dice rolled 1 million times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Which Dice algorithm is better?  </a:t>
            </a:r>
          </a:p>
          <a:p>
            <a:pPr lvl="1"/>
            <a:r>
              <a:rPr lang="en-US" sz="2800" dirty="0"/>
              <a:t>Mine or yours?</a:t>
            </a:r>
            <a:endParaRPr lang="en-US" sz="3200" dirty="0"/>
          </a:p>
          <a:p>
            <a:r>
              <a:rPr lang="en-US" sz="3200" dirty="0"/>
              <a:t>This comparison is unfair because the performances of the two computers are different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23505-B5C0-6749-8717-0595FCC4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</a:t>
            </a:fld>
            <a:endParaRPr lang="en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E1F09C-2EBB-8C42-92AF-0D6D869AD819}"/>
              </a:ext>
            </a:extLst>
          </p:cNvPr>
          <p:cNvSpPr/>
          <p:nvPr/>
        </p:nvSpPr>
        <p:spPr>
          <a:xfrm>
            <a:off x="2286000" y="255183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>
                <a:latin typeface="Helvetica" pitchFamily="2" charset="0"/>
              </a:rPr>
            </a:br>
            <a:endParaRPr lang="en-US" dirty="0">
              <a:latin typeface="Helvetica" pitchFamily="2" charset="0"/>
            </a:endParaRPr>
          </a:p>
          <a:p>
            <a:br>
              <a:rPr lang="en-US" dirty="0">
                <a:latin typeface="Helvetica" pitchFamily="2" charset="0"/>
              </a:rPr>
            </a:br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 </a:t>
            </a:r>
            <a:endParaRPr lang="en-US" dirty="0">
              <a:effectLst/>
              <a:latin typeface="Helvetica" pitchFamily="2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4119FD5-BA11-C84D-B446-21B3B0972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410443"/>
              </p:ext>
            </p:extLst>
          </p:nvPr>
        </p:nvGraphicFramePr>
        <p:xfrm>
          <a:off x="630458" y="1774597"/>
          <a:ext cx="5334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313473805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3857371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TW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Running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515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 My computer </a:t>
                      </a:r>
                      <a:endParaRPr lang="en-TW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40ms</a:t>
                      </a:r>
                      <a:endParaRPr lang="en-TW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343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Your computer </a:t>
                      </a:r>
                      <a:endParaRPr lang="en-TW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itchFamily="2" charset="0"/>
                        </a:rPr>
                        <a:t>1000ms</a:t>
                      </a:r>
                      <a:endParaRPr lang="en-TW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9968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7C37A3A-4FCE-2B46-B184-20DD9FAE8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667" y="125351"/>
            <a:ext cx="1708727" cy="17087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BDCC14-5BAC-DD49-9CA5-21FA3294C589}"/>
              </a:ext>
            </a:extLst>
          </p:cNvPr>
          <p:cNvSpPr/>
          <p:nvPr/>
        </p:nvSpPr>
        <p:spPr>
          <a:xfrm>
            <a:off x="6377640" y="1771202"/>
            <a:ext cx="2213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my computer </a:t>
            </a:r>
            <a:endParaRPr lang="en-TW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18AFD1-034B-FF4B-A01E-8AEB464468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88" r="9241"/>
          <a:stretch/>
        </p:blipFill>
        <p:spPr>
          <a:xfrm>
            <a:off x="6452777" y="2464237"/>
            <a:ext cx="2060765" cy="14762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CAEE49-9032-E246-858D-94F3B6A4FB2E}"/>
              </a:ext>
            </a:extLst>
          </p:cNvPr>
          <p:cNvSpPr/>
          <p:nvPr/>
        </p:nvSpPr>
        <p:spPr>
          <a:xfrm>
            <a:off x="6266442" y="3940516"/>
            <a:ext cx="2782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your lab machine </a:t>
            </a:r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1349519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ED604-2986-104D-ADA7-8AAE7257B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Interpretation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1E28CA-7AEF-4249-8FD6-CE9440714D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want to describe how the size of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(which describes the running time of a program) increases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gets really huge </a:t>
                </a:r>
              </a:p>
              <a:p>
                <a:r>
                  <a:rPr lang="en-US" dirty="0"/>
                  <a:t>The biggest power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will always dominate </a:t>
                </a:r>
              </a:p>
              <a:p>
                <a:r>
                  <a:rPr lang="en-US" dirty="0"/>
                  <a:t>Accordingly, we pick this as the Big O complexity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 </a:t>
                </a:r>
                <a:endParaRPr lang="en-US" b="1" dirty="0"/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We don’t care about coefficients 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1E28CA-7AEF-4249-8FD6-CE9440714D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A1A53-C0C3-8C4C-9663-2406D57E1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30</a:t>
            </a:fld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E1AE2-8410-D14C-85C7-01100FA08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995" y="3602556"/>
            <a:ext cx="3809513" cy="341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97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ED604-2986-104D-ADA7-8AAE7257B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Interpretation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1E28CA-7AEF-4249-8FD6-CE9440714D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We don’t care about constants </a:t>
                </a:r>
              </a:p>
              <a:p>
                <a:r>
                  <a:rPr lang="en-US" dirty="0"/>
                  <a:t>To justify that this pick is a good description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show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always bounded by the Big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 complexity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(multiplied by some constant, which doesn’t matter as we don’t care about constants!) as long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bigger than some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 </a:t>
                </a:r>
                <a:endParaRPr lang="en-US" dirty="0"/>
              </a:p>
              <a:p>
                <a:r>
                  <a:rPr lang="en-US" dirty="0"/>
                  <a:t>In other words, to show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provides a good description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we show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1E28CA-7AEF-4249-8FD6-CE9440714D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102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A1A53-C0C3-8C4C-9663-2406D57E1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31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55091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0F901-B25B-F64D-8764-EA20CB65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Interpretation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EC9CA-6CD2-CF4D-A65B-482BA7256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example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a good description of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multiplied by the arbitrary constant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dirty="0"/>
                  <a:t> will always be bigger than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for every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greater than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manages to capture the behavior of this function as </a:t>
                </a:r>
                <a:r>
                  <a:rPr lang="en-US" i="1" dirty="0"/>
                  <a:t>n </a:t>
                </a:r>
                <a:r>
                  <a:rPr lang="en-US" dirty="0"/>
                  <a:t>becomes bigger (with only a constant amount of inaccuracy) </a:t>
                </a:r>
              </a:p>
              <a:p>
                <a:r>
                  <a:rPr lang="en-US" dirty="0"/>
                  <a:t>We don’t care that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could be up to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dirty="0"/>
                  <a:t> times bigger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dirty="0"/>
                  <a:t> is only a constant and in the long run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gets huge, constants will become insignificant 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EC9CA-6CD2-CF4D-A65B-482BA7256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29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60235-4447-3446-A55D-818BC8B1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07349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6EF5-C8A8-5546-BB4D-C8E30BA3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Example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84A1C2-F094-5D4F-898C-286CDC54AC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function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will always exceed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, so long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or greater </a:t>
                </a:r>
              </a:p>
              <a:p>
                <a:r>
                  <a:rPr lang="en-US" dirty="0"/>
                  <a:t>Therefore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because... 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dirty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which is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800" dirty="0"/>
                  <a:t>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2800" dirty="0"/>
                  <a:t> when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sz="2800" dirty="0"/>
                  <a:t> 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dirty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 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 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sz="2800" dirty="0"/>
                  <a:t> 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84A1C2-F094-5D4F-898C-286CDC54AC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ABAAF-4ED3-E845-B9D3-AB12E444D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33</a:t>
            </a:fld>
            <a:endParaRPr lang="en-T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0388E4-06C0-CB4F-A362-2BDFF2CB6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759" y="3568881"/>
            <a:ext cx="6309917" cy="304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75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4DEDD-80F6-B647-BC6F-F10CB82A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Explain?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D3A5F9-E95D-7045-ACBA-BD71C1232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600" dirty="0"/>
                  <a:t>I’m looking for the Big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2600" dirty="0"/>
                  <a:t> function which is the closest description of the performance of my function (i.e. computer program) </a:t>
                </a:r>
              </a:p>
              <a:p>
                <a:r>
                  <a:rPr lang="en-US" sz="2600" dirty="0"/>
                  <a:t>My function must be bounded by the Big O function beyond a certain problem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b="1" dirty="0">
                    <a:solidFill>
                      <a:srgbClr val="FF0000"/>
                    </a:solidFill>
                  </a:rPr>
                  <a:t> </a:t>
                </a:r>
                <a:endParaRPr lang="en-US" sz="2600" b="1" dirty="0"/>
              </a:p>
              <a:p>
                <a:r>
                  <a:rPr lang="en-US" sz="2600" dirty="0"/>
                  <a:t>The Big O function can be multiplied by any constant in order to meet this requirement </a:t>
                </a:r>
              </a:p>
              <a:p>
                <a:r>
                  <a:rPr lang="en-US" sz="2600" dirty="0"/>
                  <a:t>For example, if I describe my function as being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, what I mean is that my function always has a running of less than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6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600" dirty="0"/>
                  <a:t>when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is bigger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600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600" dirty="0"/>
                  <a:t> can be a million, a billion, a trillion, it doesn’t matter 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600" dirty="0"/>
                  <a:t> can be any value too, but it is usually more sensible to keep it low </a:t>
                </a:r>
              </a:p>
              <a:p>
                <a:pPr lvl="1"/>
                <a:r>
                  <a:rPr lang="en-US" sz="2600" dirty="0"/>
                  <a:t>Even though it is huge, 2100 is actually a constant because it has no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600" dirty="0"/>
                  <a:t> term 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D3A5F9-E95D-7045-ACBA-BD71C1232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5" t="-2093" r="-1171" b="-209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F6628-0853-4540-82A3-B4575F469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39903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AE794-D0C8-9E46-A14E-3545F8B06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Example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2A529C-9B02-3949-B192-60A6CBD205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Show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+3=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800" b="1" dirty="0">
                    <a:solidFill>
                      <a:srgbClr val="FF0000"/>
                    </a:solidFill>
                  </a:rPr>
                  <a:t>Find a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800" b="1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sz="2800" dirty="0"/>
                  <a:t>How about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? 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i="1" dirty="0"/>
                  <a:t> </a:t>
                </a:r>
                <a:r>
                  <a:rPr lang="en-US" sz="2800" dirty="0"/>
                  <a:t>for every value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i="1" dirty="0"/>
                  <a:t> </a:t>
                </a:r>
                <a:r>
                  <a:rPr lang="en-US" sz="2800" dirty="0"/>
                  <a:t>greater than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 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/>
                  <a:t>is always less than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/>
                  <a:t>when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is at least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sz="2800" dirty="0"/>
                  <a:t> </a:t>
                </a:r>
              </a:p>
              <a:p>
                <a:pPr lvl="1"/>
                <a:r>
                  <a:rPr lang="en-US" sz="2800" dirty="0"/>
                  <a:t>Therefore, we can say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 </a:t>
                </a:r>
              </a:p>
              <a:p>
                <a:r>
                  <a:rPr lang="en-US" dirty="0"/>
                  <a:t>Why don’t we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? </a:t>
                </a:r>
              </a:p>
              <a:p>
                <a:r>
                  <a:rPr lang="en-US" dirty="0"/>
                  <a:t>Although the conclusion is correct 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will always be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well, </a:t>
                </a:r>
                <a:r>
                  <a:rPr lang="en-US" b="1" dirty="0"/>
                  <a:t>this is not the closest description of the algorithm 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2A529C-9B02-3949-B192-60A6CBD205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219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43880-80ED-D84C-A04A-31D21717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11931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423C3-69D7-0C48-8A60-6D7DFBBE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Example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AF41F-3D52-524D-95A0-1143CC5CFB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will always bound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+3 </m:t>
                    </m:r>
                  </m:oMath>
                </a14:m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bigger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 </a:t>
                </a:r>
              </a:p>
              <a:p>
                <a:r>
                  <a:rPr lang="en-US" dirty="0"/>
                  <a:t>Therefore, we can say that a program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+3 </m:t>
                    </m:r>
                  </m:oMath>
                </a14:m>
                <a:r>
                  <a:rPr lang="en-US" dirty="0"/>
                  <a:t>steps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Of course, it would also be bounded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but so long as we show it for any constant then that’s sufficient 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AF41F-3D52-524D-95A0-1143CC5CFB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175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186C9-52F5-7746-9BEF-E6E07283D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36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388EC-71B5-074D-8A21-741CBC717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4" y="3574473"/>
            <a:ext cx="6312111" cy="303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89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F0FD-F859-1746-8C98-670310911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Usage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918505-DD7F-9444-B7B0-25AED0E985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Always use the </a:t>
                </a:r>
                <a:r>
                  <a:rPr lang="en-US" b="1" dirty="0">
                    <a:solidFill>
                      <a:srgbClr val="FF0000"/>
                    </a:solidFill>
                  </a:rPr>
                  <a:t>most parsimonious formula </a:t>
                </a:r>
                <a:r>
                  <a:rPr lang="en-US" dirty="0"/>
                  <a:t>for the O-notation. </a:t>
                </a:r>
              </a:p>
              <a:p>
                <a:r>
                  <a:rPr lang="en-US" dirty="0"/>
                  <a:t>We write 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+5=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 </a:t>
                </a:r>
              </a:p>
              <a:p>
                <a:r>
                  <a:rPr lang="en-US" dirty="0"/>
                  <a:t>The followings are all correct but we want the most concise 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+5=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+5</m:t>
                        </m:r>
                      </m:e>
                    </m:d>
                  </m:oMath>
                </a14:m>
                <a:endParaRPr lang="en-US" sz="28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+5=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8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+5=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100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TW" sz="2800" dirty="0"/>
              </a:p>
              <a:p>
                <a:endParaRPr lang="en-TW" dirty="0"/>
              </a:p>
              <a:p>
                <a:r>
                  <a:rPr lang="en-TW" dirty="0"/>
                  <a:t>Note.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+5≠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(1000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918505-DD7F-9444-B7B0-25AED0E985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502EC-4BDF-294E-9647-E7EC4FF17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02820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66FAE-DAA6-824F-8103-5B3861BE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Tip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8316A7-743B-9A4F-A253-71504ED3DE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order to figure out what the order of a function is, just look at the highest order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there’s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term, then the formula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 </a:t>
                </a:r>
              </a:p>
              <a:p>
                <a:r>
                  <a:rPr lang="en-US" dirty="0"/>
                  <a:t>Always 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equal to this power 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/>
              </a:p>
              <a:p>
                <a:r>
                  <a:rPr lang="en-US" dirty="0"/>
                  <a:t>Now choose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dirty="0"/>
                  <a:t> so that it equals the sum of all the variables in the function 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r>
                  <a:rPr lang="en-US" dirty="0"/>
                  <a:t>, then choose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dirty="0"/>
                  <a:t> to be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10=3+2+5</m:t>
                    </m:r>
                  </m:oMath>
                </a14:m>
                <a:r>
                  <a:rPr lang="en-US" dirty="0"/>
                  <a:t> </a:t>
                </a:r>
              </a:p>
              <a:p>
                <a:r>
                  <a:rPr lang="en-US" dirty="0"/>
                  <a:t>This makes it easy to show that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+5&lt;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Finally, figure out what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needs to have in order to make the above statement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true 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8316A7-743B-9A4F-A253-71504ED3DE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1611" b="-139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AE90D-2E8E-2741-9A0C-98461CF20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69112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D375-E101-1045-B6B3-EF9C78BA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Example of O-notation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655173-B702-1444-B2E6-5C69C49445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Show that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+5=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 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i="1" dirty="0"/>
                  <a:t>,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Pick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=10 </m:t>
                    </m:r>
                  </m:oMath>
                </a14:m>
                <a:r>
                  <a:rPr lang="en-US" sz="2800" dirty="0"/>
                  <a:t>because it’s easy to show 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800" dirty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r>
                  <a:rPr lang="en-US" sz="2800" dirty="0"/>
                  <a:t> 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 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dirty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+5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800" dirty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r>
                  <a:rPr lang="en-US" sz="2800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800" dirty="0"/>
              </a:p>
              <a:p>
                <a:pPr lvl="2"/>
                <a:r>
                  <a:rPr lang="en-US" sz="2800" dirty="0"/>
                  <a:t>Note. 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dirty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8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655173-B702-1444-B2E6-5C69C49445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D8BB0-1665-4B41-A885-5A147F1C8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64592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8E98C-7BF8-454A-BC03-AD76676A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metre</a:t>
            </a:r>
            <a:r>
              <a:rPr lang="en-US" b="1" dirty="0"/>
              <a:t>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40EDD-C90A-F549-82FC-74BB65867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Historically, (1889-1960) the </a:t>
            </a:r>
            <a:r>
              <a:rPr lang="en-US" dirty="0" err="1"/>
              <a:t>metre</a:t>
            </a:r>
            <a:r>
              <a:rPr lang="en-US" dirty="0"/>
              <a:t> was defined by the French Academy of Sciences </a:t>
            </a:r>
          </a:p>
          <a:p>
            <a:r>
              <a:rPr lang="en-US" dirty="0"/>
              <a:t>It was the length between two marks on a platinum-iridium bar </a:t>
            </a:r>
          </a:p>
          <a:p>
            <a:r>
              <a:rPr lang="en-US" dirty="0"/>
              <a:t>1/10 millionth of the distance from the equator to the North Pole through Paris </a:t>
            </a:r>
          </a:p>
          <a:p>
            <a:r>
              <a:rPr lang="en-US" dirty="0"/>
              <a:t>Every measurement was based on this bar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EA6B2-FCA5-5A43-81E1-41054C5DA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4E062-27DE-774E-81AA-09215A149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103" y="4288354"/>
            <a:ext cx="1482684" cy="243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3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3EA3-44CB-144C-AFAA-44CE762E5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Formalities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7AB444-8596-DC42-AD13-D7DB2DB8AC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The following identities hold for Big O notation: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If an algorithm is doubled in complexity, it still has the same Big O Notation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If we run one algorithm after the other, the complexity is added </a:t>
                </a:r>
              </a:p>
              <a:p>
                <a:pPr lvl="1"/>
                <a:r>
                  <a:rPr lang="en-US" dirty="0"/>
                  <a:t>However, if algorithm 1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algorithm 2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more parsimoniously described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e>
                      </m: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If algorithm 1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algorithm 2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and one algorithm is run inside the other as a loop then the Big O Notation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7AB444-8596-DC42-AD13-D7DB2DB8AC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78" t="-209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E65C6-BB72-AF4C-BE65-A3D16DFF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62222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F081-B075-384E-A170-4D78EA7FD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Big-O Examples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5104E-808C-104D-8068-D6024A9FEC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 </a:t>
                </a:r>
              </a:p>
              <a:p>
                <a:r>
                  <a:rPr lang="en-US" dirty="0"/>
                  <a:t>need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−2≤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𝑐𝑛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this is true for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 </a:t>
                </a:r>
              </a:p>
              <a:p>
                <a:r>
                  <a:rPr lang="en-US" dirty="0"/>
                  <a:t>need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such </a:t>
                </a:r>
                <a:r>
                  <a:rPr lang="en-US" dirty="0">
                    <a:solidFill>
                      <a:schemeClr val="tx1"/>
                    </a:solidFill>
                  </a:rPr>
                  <a:t>that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20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+5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this is true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=28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5104E-808C-104D-8068-D6024A9FEC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6C041-6732-B948-A399-CF2BCEA57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12852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F081-B075-384E-A170-4D78EA7FD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Big-O Examples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5104E-808C-104D-8068-D6024A9FEC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func>
                      <m:func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func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 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need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+5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this is true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sz="2800" dirty="0">
                    <a:solidFill>
                      <a:schemeClr val="tx1"/>
                    </a:solidFill>
                  </a:rPr>
                  <a:t>Note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= 1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has to be </a:t>
                </a:r>
                <a14:m>
                  <m:oMath xmlns:m="http://schemas.openxmlformats.org/officeDocument/2006/math">
                    <m:r>
                      <a:rPr 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before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exceeds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 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5104E-808C-104D-8068-D6024A9FEC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73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6C041-6732-B948-A399-CF2BCEA57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848827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0020-BCDF-BA43-A9E3-B3BE763F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Keeping it simple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8041E-429A-5245-B761-9A195FC41B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+25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 </a:t>
                </a:r>
              </a:p>
              <a:p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 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0.0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 </a:t>
                </a:r>
              </a:p>
              <a:p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 </a:t>
                </a:r>
              </a:p>
              <a:p>
                <a:endParaRPr lang="en-TW" dirty="0">
                  <a:solidFill>
                    <a:schemeClr val="tx1"/>
                  </a:solidFill>
                </a:endParaRPr>
              </a:p>
              <a:p>
                <a:endParaRPr lang="en-TW" dirty="0">
                  <a:solidFill>
                    <a:schemeClr val="tx1"/>
                  </a:solidFill>
                </a:endParaRPr>
              </a:p>
              <a:p>
                <a:r>
                  <a:rPr lang="en-TW" dirty="0">
                    <a:solidFill>
                      <a:schemeClr val="tx1"/>
                    </a:solidFill>
                  </a:rPr>
                  <a:t>Note.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2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)≥</m:t>
                      </m:r>
                      <m:r>
                        <a:rPr lang="en-US" sz="2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sz="2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TW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F8041E-429A-5245-B761-9A195FC41B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51746-BBB2-2542-AA88-94A9EDE86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50105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2FFB9-6529-5C4B-90CA-57DB17AF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Getting Big O of a program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8D110-2C7C-1646-861A-10D75607D2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When trying to determine the Big O Notation of a computer program, look at the loop structure </a:t>
                </a:r>
              </a:p>
              <a:p>
                <a:r>
                  <a:rPr lang="en-US" dirty="0"/>
                  <a:t>Statements that are run the same number of times regardless of the size of the problem are just </a:t>
                </a:r>
                <a:r>
                  <a:rPr lang="en-US" b="1" dirty="0">
                    <a:solidFill>
                      <a:srgbClr val="FF0000"/>
                    </a:solidFill>
                  </a:rPr>
                  <a:t>constants</a:t>
                </a:r>
                <a:r>
                  <a:rPr lang="en-US" dirty="0"/>
                  <a:t> </a:t>
                </a:r>
              </a:p>
              <a:p>
                <a:r>
                  <a:rPr lang="en-US" dirty="0"/>
                  <a:t>All you’re interested in is how increasing the size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 increases the number of iterations of the loops </a:t>
                </a:r>
              </a:p>
              <a:p>
                <a:r>
                  <a:rPr lang="en-US" dirty="0"/>
                  <a:t>Increasing the size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 will only have an effect is there a loop structure which depends 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</a:t>
                </a:r>
              </a:p>
              <a:p>
                <a:pPr lvl="1"/>
                <a:r>
                  <a:rPr lang="en-US" dirty="0"/>
                  <a:t>A single loop running n times indicates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  </a:t>
                </a:r>
              </a:p>
              <a:p>
                <a:pPr lvl="1"/>
                <a:r>
                  <a:rPr lang="en-US" dirty="0"/>
                  <a:t>A nested loop each running n times indicates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  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8D110-2C7C-1646-861A-10D75607D2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87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8840F-B626-3F4D-B1BE-FFF622869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91263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9045-3CA1-5141-AC18-35821BA97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Picturing Efficiency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1E1595-6011-924A-B045-DFB7D6FF5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 this algorithm: 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for( int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= 1;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&lt;= n;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++) {</a:t>
                </a:r>
              </a:p>
              <a:p>
                <a:pPr marL="914400" lvl="2" indent="0">
                  <a:buNone/>
                </a:pPr>
                <a:r>
                  <a:rPr lang="en-US" sz="2800" dirty="0"/>
                  <a:t>sum = sum +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;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}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work done by the body of the loop (i.e. sum = sum + </a:t>
                </a:r>
                <a:r>
                  <a:rPr lang="en-US" dirty="0" err="1"/>
                  <a:t>i</a:t>
                </a:r>
                <a:r>
                  <a:rPr lang="en-US" dirty="0"/>
                  <a:t>) requires a constant amount of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   </a:t>
                </a:r>
              </a:p>
              <a:p>
                <a:r>
                  <a:rPr lang="en-US" dirty="0"/>
                  <a:t>This body is executed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times </a:t>
                </a:r>
              </a:p>
              <a:p>
                <a:r>
                  <a:rPr lang="en-US" dirty="0"/>
                  <a:t>Therefore, the algorithm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   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1E1595-6011-924A-B045-DFB7D6FF5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117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5CBED-6136-5249-891D-B276E976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45</a:t>
            </a:fld>
            <a:endParaRPr lang="en-T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42FA8-7DB4-E244-A396-4E2790E38C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344"/>
          <a:stretch/>
        </p:blipFill>
        <p:spPr>
          <a:xfrm>
            <a:off x="1711119" y="2530970"/>
            <a:ext cx="6163516" cy="148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94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6B0E-02FF-B344-9D28-3187CAF8C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Picturing Efficiency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9C8A3-4943-824A-AD7A-9409FED112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lvl="1" indent="0">
                  <a:buNone/>
                </a:pPr>
                <a:endParaRPr lang="en-US" sz="2800" dirty="0"/>
              </a:p>
              <a:p>
                <a:pPr marL="457200" lvl="1" indent="0">
                  <a:buNone/>
                </a:pPr>
                <a:r>
                  <a:rPr lang="en-US" sz="2800" dirty="0"/>
                  <a:t>for( int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= 1;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&lt;= n;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++) {</a:t>
                </a:r>
              </a:p>
              <a:p>
                <a:pPr marL="914400" lvl="2" indent="0">
                  <a:buNone/>
                </a:pPr>
                <a:r>
                  <a:rPr lang="en-US" sz="2800" dirty="0"/>
                  <a:t>for( int j = 1; j &lt;= n; </a:t>
                </a:r>
                <a:r>
                  <a:rPr lang="en-US" sz="2800" dirty="0" err="1"/>
                  <a:t>j++</a:t>
                </a:r>
                <a:r>
                  <a:rPr lang="en-US" sz="2800" dirty="0"/>
                  <a:t>) {</a:t>
                </a:r>
              </a:p>
              <a:p>
                <a:pPr marL="1371600" lvl="3" indent="0">
                  <a:buNone/>
                </a:pPr>
                <a:r>
                  <a:rPr lang="en-US" sz="2800" dirty="0"/>
                  <a:t>sum = sum +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;</a:t>
                </a:r>
              </a:p>
              <a:p>
                <a:pPr marL="914400" lvl="2" indent="0">
                  <a:buNone/>
                </a:pPr>
                <a:r>
                  <a:rPr lang="en-US" sz="2800" dirty="0"/>
                  <a:t>}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}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steps of work are repeated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times </a:t>
                </a:r>
              </a:p>
              <a:p>
                <a:r>
                  <a:rPr lang="en-US" dirty="0"/>
                  <a:t>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algorithm 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9C8A3-4943-824A-AD7A-9409FED112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0F92B-7167-FE4B-B63A-05F9BE7B7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46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F86C1-6CCA-7141-95A7-976D68365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" t="20944" r="27671" b="3805"/>
          <a:stretch/>
        </p:blipFill>
        <p:spPr>
          <a:xfrm>
            <a:off x="4977591" y="1492981"/>
            <a:ext cx="4021085" cy="387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318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029C-F067-0B41-9AA2-2D7FAB79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Shaking hands at a party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39ECB0-3A91-3D41-8E94-7165760E97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there 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people at the party, we will need to shake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hands </a:t>
                </a:r>
              </a:p>
              <a:p>
                <a:r>
                  <a:rPr lang="en-US" dirty="0"/>
                  <a:t>The next person will have to shake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dirty="0"/>
                  <a:t> hands (they don’t have to shake your hand again) </a:t>
                </a:r>
              </a:p>
              <a:p>
                <a:r>
                  <a:rPr lang="en-US" dirty="0"/>
                  <a:t>The last person has to shake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hands because everybody has already shaken his hand </a:t>
                </a:r>
              </a:p>
              <a:p>
                <a:r>
                  <a:rPr lang="en-US" dirty="0"/>
                  <a:t>Total number of handshakes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+…+0=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Using our usual methodology we can show that this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 </a:t>
                </a:r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39ECB0-3A91-3D41-8E94-7165760E97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71" t="-1860" r="-131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9CD1E-CD00-B143-85FA-EDE52562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47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9300E-8B57-E443-8AE7-A5C181EA92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16" b="12359"/>
          <a:stretch/>
        </p:blipFill>
        <p:spPr>
          <a:xfrm>
            <a:off x="6569612" y="5447764"/>
            <a:ext cx="1795042" cy="133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27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434A-1CC9-CB47-B333-FA345D523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Compute average of array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D131C3-8D56-D846-9A14-6A83BF4A26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double average(int[] array) { 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double sum = 0; 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int n = </a:t>
                </a:r>
                <a:r>
                  <a:rPr lang="en-US" sz="2800" dirty="0" err="1"/>
                  <a:t>array.length</a:t>
                </a:r>
                <a:r>
                  <a:rPr lang="en-US" sz="2800" dirty="0"/>
                  <a:t>; 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for (int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= 0;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&lt; n;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++) { </a:t>
                </a:r>
              </a:p>
              <a:p>
                <a:pPr marL="914400" lvl="2" indent="0">
                  <a:buNone/>
                </a:pPr>
                <a:r>
                  <a:rPr lang="en-US" sz="2800" dirty="0"/>
                  <a:t>sum += array[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]; 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} 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return sum / n; </a:t>
                </a:r>
              </a:p>
              <a:p>
                <a:pPr marL="0" indent="0">
                  <a:buNone/>
                </a:pPr>
                <a:r>
                  <a:rPr lang="en-US" dirty="0"/>
                  <a:t>} </a:t>
                </a:r>
              </a:p>
              <a:p>
                <a:endParaRPr lang="en-US" dirty="0"/>
              </a:p>
              <a:p>
                <a:r>
                  <a:rPr lang="en-US" dirty="0"/>
                  <a:t>One loop running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times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 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D131C3-8D56-D846-9A14-6A83BF4A26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18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E0203-6EAE-6C4C-851F-54AA176F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830946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6DE1A-5E3B-7C46-B1E4-4E24E02A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Nested Loops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55D924-BAED-D841-BB67-95501469B2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double sum = 0; </a:t>
                </a:r>
              </a:p>
              <a:p>
                <a:pPr marL="0" indent="0">
                  <a:buNone/>
                </a:pPr>
                <a:r>
                  <a:rPr lang="en-US" dirty="0"/>
                  <a:t>for(int </a:t>
                </a:r>
                <a:r>
                  <a:rPr lang="en-US" dirty="0" err="1"/>
                  <a:t>i</a:t>
                </a:r>
                <a:r>
                  <a:rPr lang="en-US" dirty="0"/>
                  <a:t> = 0; </a:t>
                </a:r>
                <a:r>
                  <a:rPr lang="en-US" dirty="0" err="1"/>
                  <a:t>i</a:t>
                </a:r>
                <a:r>
                  <a:rPr lang="en-US" dirty="0"/>
                  <a:t> &lt; n; </a:t>
                </a:r>
                <a:r>
                  <a:rPr lang="en-US" dirty="0" err="1"/>
                  <a:t>i</a:t>
                </a:r>
                <a:r>
                  <a:rPr lang="en-US" dirty="0"/>
                  <a:t>++) { 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for(int j = 0; j &lt; n; </a:t>
                </a:r>
                <a:r>
                  <a:rPr lang="en-US" sz="2800" dirty="0" err="1"/>
                  <a:t>j++</a:t>
                </a:r>
                <a:r>
                  <a:rPr lang="en-US" sz="2800" dirty="0"/>
                  <a:t>) { </a:t>
                </a:r>
              </a:p>
              <a:p>
                <a:pPr marL="914400" lvl="2" indent="0">
                  <a:buNone/>
                </a:pPr>
                <a:r>
                  <a:rPr lang="en-US" sz="2800" dirty="0"/>
                  <a:t>sum += 5; 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} </a:t>
                </a:r>
              </a:p>
              <a:p>
                <a:pPr marL="0" indent="0">
                  <a:buNone/>
                </a:pPr>
                <a:r>
                  <a:rPr lang="en-US" dirty="0"/>
                  <a:t>} </a:t>
                </a:r>
              </a:p>
              <a:p>
                <a:endParaRPr lang="en-US" dirty="0"/>
              </a:p>
              <a:p>
                <a:r>
                  <a:rPr lang="en-US" dirty="0"/>
                  <a:t>Nested for loops each running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times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r>
                  <a:rPr lang="en-US" dirty="0"/>
                  <a:t>steps 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55D924-BAED-D841-BB67-95501469B2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18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35A2B-50BB-594E-97BF-6E6E2B97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4587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BF5B0-0E0E-114D-8B21-FEEA96C0E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Algorithm Efficiency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3AE84-0376-7F45-A8E5-AC4B13049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same way, we could try running all algorithms on the same computer </a:t>
            </a:r>
          </a:p>
          <a:p>
            <a:r>
              <a:rPr lang="en-US" dirty="0"/>
              <a:t>But is this a good universal standard? </a:t>
            </a:r>
          </a:p>
          <a:p>
            <a:r>
              <a:rPr lang="en-US" dirty="0"/>
              <a:t>We would need to have a </a:t>
            </a:r>
            <a:r>
              <a:rPr lang="en-US" b="1" dirty="0"/>
              <a:t>single benchmark machine </a:t>
            </a:r>
            <a:r>
              <a:rPr lang="en-US" dirty="0"/>
              <a:t>on which all of the world’s programs were tested 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386 25Mhz with 2MB RAM </a:t>
            </a:r>
          </a:p>
          <a:p>
            <a:r>
              <a:rPr lang="en-US" dirty="0"/>
              <a:t>This machine would quickly become antiquated and need to be updated, invalidating the previous measurements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C09E7-08F0-6E4E-83C3-A9A2645D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F205F-5E2C-874A-A9D0-A652BBB2E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345" y="4838231"/>
            <a:ext cx="2320636" cy="174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62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028E8-565D-1242-A74B-4F806B3B6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Loop running constant number of times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5FDCE9-3666-3840-AE7A-F93F0FA067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that your implementation of a particular algorithm appears in Java as follows: 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for (int pass = 1; pass &lt;= n; pass++) { </a:t>
                </a:r>
              </a:p>
              <a:p>
                <a:pPr marL="914400" lvl="2" indent="0">
                  <a:buNone/>
                </a:pPr>
                <a:r>
                  <a:rPr lang="en-US" sz="2800" dirty="0"/>
                  <a:t>for (int index = 0; index &lt; n; index++) { </a:t>
                </a:r>
              </a:p>
              <a:p>
                <a:pPr marL="1371600" lvl="3" indent="0">
                  <a:buNone/>
                </a:pPr>
                <a:r>
                  <a:rPr lang="en-US" sz="2800" dirty="0"/>
                  <a:t>for (int count = 1; count &lt; 10; count++) { </a:t>
                </a:r>
              </a:p>
              <a:p>
                <a:pPr marL="1828800" lvl="4" indent="0">
                  <a:buNone/>
                </a:pPr>
                <a:r>
                  <a:rPr lang="en-US" sz="2800" dirty="0"/>
                  <a:t>. . . </a:t>
                </a:r>
              </a:p>
              <a:p>
                <a:pPr marL="1371600" lvl="3" indent="0">
                  <a:buNone/>
                </a:pPr>
                <a:r>
                  <a:rPr lang="en-US" sz="2800" dirty="0"/>
                  <a:t>} // end for </a:t>
                </a:r>
              </a:p>
              <a:p>
                <a:pPr marL="914400" lvl="2" indent="0">
                  <a:buNone/>
                </a:pPr>
                <a:r>
                  <a:rPr lang="en-US" sz="2800" dirty="0"/>
                  <a:t>} // end for 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} // end for </a:t>
                </a:r>
              </a:p>
              <a:p>
                <a:r>
                  <a:rPr lang="en-US" dirty="0"/>
                  <a:t>Two loops running to n, third loop runs a </a:t>
                </a:r>
                <a:r>
                  <a:rPr lang="en-US" b="1" dirty="0">
                    <a:solidFill>
                      <a:srgbClr val="FF0000"/>
                    </a:solidFill>
                  </a:rPr>
                  <a:t>constant</a:t>
                </a:r>
                <a:r>
                  <a:rPr lang="en-US" dirty="0"/>
                  <a:t> number of times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r>
                  <a:rPr lang="en-US" dirty="0"/>
                  <a:t> </a:t>
                </a:r>
              </a:p>
              <a:p>
                <a:pPr lvl="1"/>
                <a:r>
                  <a:rPr lang="en-US" dirty="0"/>
                  <a:t>It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5FDCE9-3666-3840-AE7A-F93F0FA067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E2698-DDA1-B542-A4A6-1C967701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76717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DF120-46A8-9E4D-8598-F60C597A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about this loop?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12E31-6D29-1F4E-ABA6-BECBD8E765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for(int </a:t>
                </a:r>
                <a:r>
                  <a:rPr lang="en-US" dirty="0" err="1"/>
                  <a:t>i</a:t>
                </a:r>
                <a:r>
                  <a:rPr lang="en-US" dirty="0"/>
                  <a:t> = 0; </a:t>
                </a:r>
                <a:r>
                  <a:rPr lang="en-US" dirty="0" err="1"/>
                  <a:t>i</a:t>
                </a:r>
                <a:r>
                  <a:rPr lang="en-US" dirty="0"/>
                  <a:t> &lt; 10; </a:t>
                </a:r>
                <a:r>
                  <a:rPr lang="en-US" dirty="0" err="1"/>
                  <a:t>i</a:t>
                </a:r>
                <a:r>
                  <a:rPr lang="en-US" dirty="0"/>
                  <a:t>++) { 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for(int j = 0; j &lt; 20; </a:t>
                </a:r>
                <a:r>
                  <a:rPr lang="en-US" sz="2800" dirty="0" err="1"/>
                  <a:t>j++</a:t>
                </a:r>
                <a:r>
                  <a:rPr lang="en-US" sz="2800" dirty="0"/>
                  <a:t>) { </a:t>
                </a:r>
              </a:p>
              <a:p>
                <a:pPr marL="914400" lvl="2" indent="0">
                  <a:buNone/>
                </a:pPr>
                <a:r>
                  <a:rPr lang="en-US" sz="2800" dirty="0"/>
                  <a:t>counter++; 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} </a:t>
                </a:r>
              </a:p>
              <a:p>
                <a:pPr marL="0" indent="0">
                  <a:buNone/>
                </a:pPr>
                <a:r>
                  <a:rPr lang="en-US" dirty="0"/>
                  <a:t>} </a:t>
                </a:r>
              </a:p>
              <a:p>
                <a:r>
                  <a:rPr lang="en-US" dirty="0"/>
                  <a:t>Analyze the complexity of the above algorithm </a:t>
                </a:r>
              </a:p>
              <a:p>
                <a:r>
                  <a:rPr lang="en-US" dirty="0"/>
                  <a:t>Notice that the loops do not depend on the size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</a:t>
                </a:r>
              </a:p>
              <a:p>
                <a:r>
                  <a:rPr lang="en-US" dirty="0"/>
                  <a:t>No matter what size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is, the loops will run the same number of times </a:t>
                </a:r>
              </a:p>
              <a:p>
                <a:r>
                  <a:rPr lang="en-US" dirty="0"/>
                  <a:t>Therefore, the running time will always be the same </a:t>
                </a:r>
              </a:p>
              <a:p>
                <a:r>
                  <a:rPr lang="en-US" dirty="0"/>
                  <a:t>The order of the above algorithm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dirty="0"/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12E31-6D29-1F4E-ABA6-BECBD8E765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18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F085E-D672-6D47-A6FF-BBE6ADD04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58611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ABFF0-28F2-CF47-B8CB-545E5D463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Exam Question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58DAD0-5124-AF42-A981-33DB80349A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function involves the following number of steps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the size of the problem: 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State the Big-O complexity of the function and prove that this is the case using the mathematical definition. 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58DAD0-5124-AF42-A981-33DB80349A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102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DD1A5-857D-DC4D-AEB7-5BB6609BA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880602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02AF2-7949-0C4C-86A9-D681A43C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Exam Question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DF0DFC-FCA4-1A4B-A3EA-5F4882E019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US" dirty="0"/>
              </a:p>
              <a:p>
                <a:endParaRPr lang="en-US" b="0" dirty="0"/>
              </a:p>
              <a:p>
                <a:r>
                  <a:rPr lang="en-US" b="0" dirty="0"/>
                  <a:t>We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biggest term 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/>
                  <a:t> since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/>
                  <a:t> units in the function </a:t>
                </a:r>
              </a:p>
              <a:p>
                <a:r>
                  <a:rPr lang="en-US" dirty="0"/>
                  <a:t>We must show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above some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 </a:t>
                </a:r>
              </a:p>
              <a:p>
                <a:r>
                  <a:rPr lang="en-US" dirty="0"/>
                  <a:t>Thus,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r>
                  <a:rPr lang="en-US" dirty="0"/>
                  <a:t>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TW" dirty="0"/>
              </a:p>
              <a:p>
                <a:r>
                  <a:rPr lang="en-TW" dirty="0"/>
                  <a:t>That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TW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DF0DFC-FCA4-1A4B-A3EA-5F4882E019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1A16B-3EC3-AE49-8D0A-6CA0B98B4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112058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E9655-502C-6B4D-A7F0-D7D69AE32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Timing Programs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6F866-1A66-9048-B314-2EE1D910E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check how long your program has been running </a:t>
            </a:r>
          </a:p>
          <a:p>
            <a:r>
              <a:rPr lang="en-US" dirty="0"/>
              <a:t>There is a System method that allows us to store the current value of the system clock </a:t>
            </a:r>
          </a:p>
          <a:p>
            <a:r>
              <a:rPr lang="en-US" dirty="0"/>
              <a:t>By comparing two different system clock values we can figure out how long the program has been running </a:t>
            </a:r>
          </a:p>
          <a:p>
            <a:pPr lvl="1"/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long start = </a:t>
            </a:r>
            <a:r>
              <a:rPr lang="en-US" sz="2800" dirty="0" err="1"/>
              <a:t>System.currentTimeMillis</a:t>
            </a:r>
            <a:r>
              <a:rPr lang="en-US" sz="2800" dirty="0"/>
              <a:t>(); </a:t>
            </a:r>
          </a:p>
          <a:p>
            <a:pPr marL="457200" lvl="1" indent="0">
              <a:buNone/>
            </a:pPr>
            <a:r>
              <a:rPr lang="en-US" sz="2800" dirty="0"/>
              <a:t>long elapsed = </a:t>
            </a:r>
            <a:r>
              <a:rPr lang="en-US" sz="2800" dirty="0" err="1"/>
              <a:t>System.currentTimeMillis</a:t>
            </a:r>
            <a:r>
              <a:rPr lang="en-US" sz="2800" dirty="0"/>
              <a:t>() - start;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5A6A6-EA18-2D43-A917-A9DBE539C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997349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6A13C-E4C8-0C47-8D3F-0CFBA579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Example 1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1D36F-9EE8-B54D-BD37-D0B835E2A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Lets consider the time complexity of the following for loop.</a:t>
            </a:r>
          </a:p>
          <a:p>
            <a:pPr marL="457200" lvl="1" indent="0">
              <a:buNone/>
            </a:pPr>
            <a:r>
              <a:rPr lang="en-US" sz="2800" dirty="0"/>
              <a:t>for (int </a:t>
            </a:r>
            <a:r>
              <a:rPr lang="en-US" sz="2800" dirty="0" err="1"/>
              <a:t>i</a:t>
            </a:r>
            <a:r>
              <a:rPr lang="en-US" sz="2800" dirty="0"/>
              <a:t> = 1; </a:t>
            </a:r>
            <a:r>
              <a:rPr lang="en-US" sz="2800" dirty="0" err="1"/>
              <a:t>i</a:t>
            </a:r>
            <a:r>
              <a:rPr lang="en-US" sz="2800" dirty="0"/>
              <a:t> &lt;= n; </a:t>
            </a:r>
            <a:r>
              <a:rPr lang="en-US" sz="2800" dirty="0" err="1"/>
              <a:t>i</a:t>
            </a:r>
            <a:r>
              <a:rPr lang="en-US" sz="2800" dirty="0"/>
              <a:t> = 2*</a:t>
            </a:r>
            <a:r>
              <a:rPr lang="en-US" sz="2800" dirty="0" err="1"/>
              <a:t>i</a:t>
            </a:r>
            <a:r>
              <a:rPr lang="en-US" sz="2800" dirty="0"/>
              <a:t>){ </a:t>
            </a:r>
            <a:br>
              <a:rPr lang="en-US" sz="2800" dirty="0"/>
            </a:br>
            <a:r>
              <a:rPr lang="en-US" sz="2800" dirty="0"/>
              <a:t>   count++;</a:t>
            </a:r>
            <a:br>
              <a:rPr lang="en-US" sz="2800" dirty="0"/>
            </a:br>
            <a:r>
              <a:rPr lang="en-US" sz="28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A9A-045B-2545-BCB7-872F3F104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874917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6A13C-E4C8-0C47-8D3F-0CFBA579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Example 1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1D36F-9EE8-B54D-BD37-D0B835E2A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sz="2800" dirty="0"/>
                  <a:t>for (int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= 1;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&lt;= n;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= 2*</a:t>
                </a:r>
                <a:r>
                  <a:rPr lang="en-US" sz="2800" dirty="0" err="1"/>
                  <a:t>i</a:t>
                </a:r>
                <a:r>
                  <a:rPr lang="en-US" sz="2800" dirty="0"/>
                  <a:t>){ </a:t>
                </a:r>
                <a:br>
                  <a:rPr lang="en-US" sz="2800" dirty="0"/>
                </a:br>
                <a:r>
                  <a:rPr lang="en-US" sz="2800" dirty="0"/>
                  <a:t>   count++;</a:t>
                </a:r>
                <a:br>
                  <a:rPr lang="en-US" sz="2800" dirty="0"/>
                </a:br>
                <a:r>
                  <a:rPr lang="en-US" sz="2800" dirty="0"/>
                  <a:t>}</a:t>
                </a:r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r>
                  <a:rPr lang="en-US" dirty="0"/>
                  <a:t>Analysis.</a:t>
                </a:r>
              </a:p>
              <a:p>
                <a:pPr lvl="1"/>
                <a:r>
                  <a:rPr lang="en-US" sz="2800" dirty="0"/>
                  <a:t>Suppose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Then this for loop will execute like that</a:t>
                </a:r>
              </a:p>
              <a:p>
                <a:pPr marL="914400" lvl="2" indent="0">
                  <a:buNone/>
                </a:pPr>
                <a:r>
                  <a:rPr lang="en-US" sz="2800" dirty="0"/>
                  <a:t>Step 1.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800" dirty="0"/>
              </a:p>
              <a:p>
                <a:pPr marL="914400" lvl="2" indent="0">
                  <a:buNone/>
                </a:pPr>
                <a:r>
                  <a:rPr lang="en-US" sz="2800" dirty="0"/>
                  <a:t>Step 2.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800" dirty="0"/>
              </a:p>
              <a:p>
                <a:pPr marL="914400" lvl="2" indent="0">
                  <a:buNone/>
                </a:pPr>
                <a:r>
                  <a:rPr lang="en-US" sz="2800" dirty="0"/>
                  <a:t>Step 3.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2800" dirty="0"/>
              </a:p>
              <a:p>
                <a:pPr marL="914400" lvl="2" indent="0">
                  <a:buNone/>
                </a:pPr>
                <a:r>
                  <a:rPr lang="en-US" sz="2800" dirty="0"/>
                  <a:t>…</a:t>
                </a:r>
              </a:p>
              <a:p>
                <a:pPr marL="914400" lvl="2" indent="0">
                  <a:buNone/>
                </a:pPr>
                <a:r>
                  <a:rPr lang="en-US" sz="2800" dirty="0"/>
                  <a:t>Step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800" dirty="0"/>
                  <a:t>.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US" sz="2800" dirty="0"/>
                  <a:t> (done)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1D36F-9EE8-B54D-BD37-D0B835E2A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b="-116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A9A-045B-2545-BCB7-872F3F104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39560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6A13C-E4C8-0C47-8D3F-0CFBA579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Example 1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1D36F-9EE8-B54D-BD37-D0B835E2A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sz="2800" dirty="0"/>
                  <a:t>for (int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= 1;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&lt;= n;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= 2*</a:t>
                </a:r>
                <a:r>
                  <a:rPr lang="en-US" sz="2800" dirty="0" err="1"/>
                  <a:t>i</a:t>
                </a:r>
                <a:r>
                  <a:rPr lang="en-US" sz="2800" dirty="0"/>
                  <a:t>){ </a:t>
                </a:r>
                <a:br>
                  <a:rPr lang="en-US" sz="2800" dirty="0"/>
                </a:br>
                <a:r>
                  <a:rPr lang="en-US" sz="2800" dirty="0"/>
                  <a:t>   count++;</a:t>
                </a:r>
                <a:br>
                  <a:rPr lang="en-US" sz="2800" dirty="0"/>
                </a:br>
                <a:r>
                  <a:rPr lang="en-US" sz="2800" dirty="0"/>
                  <a:t>}</a:t>
                </a:r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r>
                  <a:rPr lang="en-US" dirty="0"/>
                  <a:t>Analysis.</a:t>
                </a:r>
              </a:p>
              <a:p>
                <a:pPr lvl="1"/>
                <a:r>
                  <a:rPr lang="en-US" sz="2800" dirty="0"/>
                  <a:t>Since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/>
                  <a:t>, then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Thus, the time complexity of this for loop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lvl="1"/>
                <a:endParaRPr lang="en-US" sz="2800" dirty="0"/>
              </a:p>
              <a:p>
                <a:pPr lvl="1"/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/>
                  <a:t> for some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/>
                  <a:t>, then we can find a positive integer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Similarly as the discuss above, we have the time complexity of this for loop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1D36F-9EE8-B54D-BD37-D0B835E2A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58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A9A-045B-2545-BCB7-872F3F104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874833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6A13C-E4C8-0C47-8D3F-0CFBA579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Example 2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1D36F-9EE8-B54D-BD37-D0B835E2A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Lets consider the time complexity of the following for loop.</a:t>
            </a:r>
          </a:p>
          <a:p>
            <a:pPr marL="457200" lvl="1" indent="0">
              <a:buNone/>
            </a:pPr>
            <a:r>
              <a:rPr lang="en-US" sz="2800" dirty="0"/>
              <a:t>for (int </a:t>
            </a:r>
            <a:r>
              <a:rPr lang="en-US" sz="2800" dirty="0" err="1"/>
              <a:t>i</a:t>
            </a:r>
            <a:r>
              <a:rPr lang="en-US" sz="2800" dirty="0"/>
              <a:t> = 1; </a:t>
            </a:r>
            <a:r>
              <a:rPr lang="en-US" sz="2800" dirty="0" err="1"/>
              <a:t>i</a:t>
            </a:r>
            <a:r>
              <a:rPr lang="en-US" sz="2800" dirty="0"/>
              <a:t> &lt;= n; </a:t>
            </a:r>
            <a:r>
              <a:rPr lang="en-US" sz="2800" dirty="0" err="1"/>
              <a:t>i</a:t>
            </a:r>
            <a:r>
              <a:rPr lang="en-US" sz="2800" dirty="0"/>
              <a:t> = 3*</a:t>
            </a:r>
            <a:r>
              <a:rPr lang="en-US" sz="2800" dirty="0" err="1"/>
              <a:t>i</a:t>
            </a:r>
            <a:r>
              <a:rPr lang="en-US" sz="2800" dirty="0"/>
              <a:t>){ </a:t>
            </a:r>
            <a:br>
              <a:rPr lang="en-US" sz="2800" dirty="0"/>
            </a:br>
            <a:r>
              <a:rPr lang="en-US" sz="2800" dirty="0"/>
              <a:t>   count++;</a:t>
            </a:r>
            <a:br>
              <a:rPr lang="en-US" sz="2800" dirty="0"/>
            </a:br>
            <a:r>
              <a:rPr lang="en-US" sz="2800" dirty="0"/>
              <a:t>}</a:t>
            </a:r>
          </a:p>
          <a:p>
            <a:endParaRPr lang="en-TW" dirty="0"/>
          </a:p>
          <a:p>
            <a:r>
              <a:rPr lang="en-TW" b="1" dirty="0">
                <a:solidFill>
                  <a:srgbClr val="FF0000"/>
                </a:solidFill>
              </a:rPr>
              <a:t>It is your exercise.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A9A-045B-2545-BCB7-872F3F104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812075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6A13C-E4C8-0C47-8D3F-0CFBA579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Example 3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1D36F-9EE8-B54D-BD37-D0B835E2A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sz="2800" dirty="0"/>
                  <a:t>for (int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= 1; 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i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*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i</a:t>
                </a:r>
                <a:r>
                  <a:rPr lang="en-US" sz="2800" dirty="0"/>
                  <a:t> &lt;= n;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=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++){ </a:t>
                </a:r>
                <a:br>
                  <a:rPr lang="en-US" sz="2800" dirty="0"/>
                </a:br>
                <a:r>
                  <a:rPr lang="en-US" sz="2800" dirty="0"/>
                  <a:t>   count++;</a:t>
                </a:r>
                <a:br>
                  <a:rPr lang="en-US" sz="2800" dirty="0"/>
                </a:br>
                <a:r>
                  <a:rPr lang="en-US" sz="2800" dirty="0"/>
                  <a:t>}</a:t>
                </a:r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r>
                  <a:rPr lang="en-US" dirty="0"/>
                  <a:t>Analysis.</a:t>
                </a:r>
              </a:p>
              <a:p>
                <a:pPr lvl="1"/>
                <a:r>
                  <a:rPr lang="en-US" sz="2800" dirty="0"/>
                  <a:t>Suppose that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for some positive integer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Then this for loop will execute like that</a:t>
                </a:r>
              </a:p>
              <a:p>
                <a:pPr marL="914400" lvl="2" indent="0">
                  <a:buNone/>
                </a:pPr>
                <a:r>
                  <a:rPr lang="en-US" sz="2800" dirty="0"/>
                  <a:t>Step 1.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800" dirty="0"/>
              </a:p>
              <a:p>
                <a:pPr marL="914400" lvl="2" indent="0">
                  <a:buNone/>
                </a:pPr>
                <a:r>
                  <a:rPr lang="en-US" sz="2800" dirty="0"/>
                  <a:t>Step 2.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800" dirty="0"/>
              </a:p>
              <a:p>
                <a:pPr marL="914400" lvl="2" indent="0">
                  <a:buNone/>
                </a:pPr>
                <a:r>
                  <a:rPr lang="en-US" sz="2800" dirty="0"/>
                  <a:t>Step 3.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800" dirty="0"/>
              </a:p>
              <a:p>
                <a:pPr marL="914400" lvl="2" indent="0">
                  <a:buNone/>
                </a:pPr>
                <a:r>
                  <a:rPr lang="en-US" sz="2800" dirty="0"/>
                  <a:t>…</a:t>
                </a:r>
              </a:p>
              <a:p>
                <a:pPr marL="914400" lvl="2" indent="0">
                  <a:buNone/>
                </a:pPr>
                <a:r>
                  <a:rPr lang="en-US" sz="2800" dirty="0"/>
                  <a:t>Step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800" dirty="0"/>
                  <a:t>.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(done)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1D36F-9EE8-B54D-BD37-D0B835E2A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b="-93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A9A-045B-2545-BCB7-872F3F104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4200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BE0C7-424B-7948-9BC0-3B32F081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Running Times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9A01C-A0CD-494A-BA61-38147B823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r>
              <a:rPr lang="en-US" dirty="0"/>
              <a:t>Which Dice algorithm is better?  </a:t>
            </a:r>
          </a:p>
          <a:p>
            <a:pPr lvl="1"/>
            <a:r>
              <a:rPr lang="en-US" sz="2800" dirty="0"/>
              <a:t>Mine or yours?</a:t>
            </a:r>
            <a:endParaRPr lang="en-US" sz="3200" dirty="0"/>
          </a:p>
          <a:p>
            <a:r>
              <a:rPr lang="en-US" sz="3200" dirty="0"/>
              <a:t>This comparison is </a:t>
            </a:r>
            <a:r>
              <a:rPr lang="en-US" sz="3200" b="1" dirty="0">
                <a:solidFill>
                  <a:srgbClr val="FF0000"/>
                </a:solidFill>
              </a:rPr>
              <a:t>unfair</a:t>
            </a:r>
            <a:r>
              <a:rPr lang="en-US" sz="3200" dirty="0"/>
              <a:t> because the performances of the two computers are different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C876D-49BF-C84D-ABEA-1AD4AA23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</a:t>
            </a:fld>
            <a:endParaRPr lang="en-TW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566A84D8-F3E7-6A47-84AB-0D868D8D6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567221"/>
              </p:ext>
            </p:extLst>
          </p:nvPr>
        </p:nvGraphicFramePr>
        <p:xfrm>
          <a:off x="528452" y="1686833"/>
          <a:ext cx="8087094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13473805"/>
                    </a:ext>
                  </a:extLst>
                </a:gridCol>
                <a:gridCol w="1781298">
                  <a:extLst>
                    <a:ext uri="{9D8B030D-6E8A-4147-A177-3AD203B41FA5}">
                      <a16:colId xmlns:a16="http://schemas.microsoft.com/office/drawing/2014/main" val="3857371053"/>
                    </a:ext>
                  </a:extLst>
                </a:gridCol>
                <a:gridCol w="1781298">
                  <a:extLst>
                    <a:ext uri="{9D8B030D-6E8A-4147-A177-3AD203B41FA5}">
                      <a16:colId xmlns:a16="http://schemas.microsoft.com/office/drawing/2014/main" val="3027340023"/>
                    </a:ext>
                  </a:extLst>
                </a:gridCol>
                <a:gridCol w="1781298">
                  <a:extLst>
                    <a:ext uri="{9D8B030D-6E8A-4147-A177-3AD203B41FA5}">
                      <a16:colId xmlns:a16="http://schemas.microsoft.com/office/drawing/2014/main" val="1805974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TW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million rolls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million rolls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million rolls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515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 My computer </a:t>
                      </a:r>
                      <a:endParaRPr lang="en-TW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40ms</a:t>
                      </a:r>
                      <a:endParaRPr lang="en-TW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160ms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360ms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343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Your computer </a:t>
                      </a:r>
                      <a:endParaRPr lang="en-TW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1000ms</a:t>
                      </a:r>
                      <a:endParaRPr lang="en-TW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2000ms</a:t>
                      </a:r>
                      <a:endParaRPr lang="en-TW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3000ms</a:t>
                      </a:r>
                      <a:endParaRPr lang="en-TW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99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35511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6A13C-E4C8-0C47-8D3F-0CFBA579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Example 3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1D36F-9EE8-B54D-BD37-D0B835E2A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sz="2800" dirty="0"/>
                  <a:t>for (int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= 1; 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i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*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i</a:t>
                </a:r>
                <a:r>
                  <a:rPr lang="en-US" sz="2800" dirty="0"/>
                  <a:t> &lt;= n;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=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++){ </a:t>
                </a:r>
                <a:br>
                  <a:rPr lang="en-US" sz="2800" dirty="0"/>
                </a:br>
                <a:r>
                  <a:rPr lang="en-US" sz="2800" dirty="0"/>
                  <a:t>   count++;</a:t>
                </a:r>
                <a:br>
                  <a:rPr lang="en-US" sz="2800" dirty="0"/>
                </a:br>
                <a:r>
                  <a:rPr lang="en-US" sz="2800" dirty="0"/>
                  <a:t>}</a:t>
                </a:r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r>
                  <a:rPr lang="en-US" dirty="0"/>
                  <a:t>Analysis.</a:t>
                </a:r>
              </a:p>
              <a:p>
                <a:pPr lvl="1"/>
                <a:r>
                  <a:rPr lang="en-US" sz="2800" dirty="0"/>
                  <a:t>Since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, then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Thus, the time complexity of this for loop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1D36F-9EE8-B54D-BD37-D0B835E2A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A9A-045B-2545-BCB7-872F3F104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731408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6A13C-E4C8-0C47-8D3F-0CFBA579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Example 3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1D36F-9EE8-B54D-BD37-D0B835E2A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Lets consider the time complexity of the following for loop.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for (int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= 1; 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i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*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i</a:t>
                </a:r>
                <a:r>
                  <a:rPr lang="en-US" sz="2800" dirty="0"/>
                  <a:t> &lt;= n;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=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++){ </a:t>
                </a:r>
                <a:br>
                  <a:rPr lang="en-US" sz="2800" dirty="0"/>
                </a:br>
                <a:r>
                  <a:rPr lang="en-US" sz="2800" dirty="0"/>
                  <a:t>   count++;</a:t>
                </a:r>
                <a:br>
                  <a:rPr lang="en-US" sz="2800" dirty="0"/>
                </a:br>
                <a:r>
                  <a:rPr lang="en-US" sz="2800" dirty="0"/>
                  <a:t>}</a:t>
                </a:r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r>
                  <a:rPr lang="en-US" dirty="0"/>
                  <a:t>It is easy to see that this loop runs as long as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This means that the loop will stop at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growing linearly.  </a:t>
                </a:r>
              </a:p>
              <a:p>
                <a:pPr lvl="1"/>
                <a:r>
                  <a:rPr lang="en-US" dirty="0" err="1"/>
                  <a:t>i</a:t>
                </a:r>
                <a:r>
                  <a:rPr lang="en-US" dirty="0"/>
                  <a:t> = </a:t>
                </a:r>
                <a:r>
                  <a:rPr lang="en-US" dirty="0" err="1"/>
                  <a:t>i</a:t>
                </a:r>
                <a:r>
                  <a:rPr lang="en-US" dirty="0"/>
                  <a:t>++</a:t>
                </a:r>
              </a:p>
              <a:p>
                <a:r>
                  <a:rPr lang="en-US" dirty="0"/>
                  <a:t>Thus, the time complexity of this for loop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1D36F-9EE8-B54D-BD37-D0B835E2A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A9A-045B-2545-BCB7-872F3F104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675606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17C1-5650-BC42-B5E8-0BA789C7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Example 4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0C82F-28F5-8E44-9CFC-CCB2158A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Lets consider the time complexity of the following for loop.</a:t>
            </a:r>
          </a:p>
          <a:p>
            <a:pPr marL="457200" lvl="1" indent="0">
              <a:buNone/>
            </a:pPr>
            <a:r>
              <a:rPr lang="en-US" sz="2800" dirty="0"/>
              <a:t>for(int </a:t>
            </a:r>
            <a:r>
              <a:rPr lang="en-US" sz="2800" dirty="0" err="1"/>
              <a:t>i</a:t>
            </a:r>
            <a:r>
              <a:rPr lang="en-US" sz="2800" dirty="0"/>
              <a:t> = 0; </a:t>
            </a:r>
            <a:r>
              <a:rPr lang="en-US" sz="2800" dirty="0" err="1"/>
              <a:t>i</a:t>
            </a:r>
            <a:r>
              <a:rPr lang="en-US" sz="2800" dirty="0"/>
              <a:t> &lt; n; </a:t>
            </a:r>
            <a:r>
              <a:rPr lang="en-US" sz="2800" dirty="0" err="1"/>
              <a:t>i</a:t>
            </a:r>
            <a:r>
              <a:rPr lang="en-US" sz="2800" dirty="0"/>
              <a:t>++) {</a:t>
            </a:r>
          </a:p>
          <a:p>
            <a:pPr marL="914400" lvl="2" indent="0">
              <a:buNone/>
            </a:pPr>
            <a:r>
              <a:rPr lang="en-US" sz="2800" dirty="0"/>
              <a:t>for(int j = 0; j &lt; </a:t>
            </a:r>
            <a:r>
              <a:rPr lang="en-US" sz="2800" b="1" dirty="0" err="1">
                <a:solidFill>
                  <a:srgbClr val="FF0000"/>
                </a:solidFill>
              </a:rPr>
              <a:t>i</a:t>
            </a:r>
            <a:r>
              <a:rPr lang="en-US" sz="2800" b="1" dirty="0">
                <a:solidFill>
                  <a:srgbClr val="FF0000"/>
                </a:solidFill>
              </a:rPr>
              <a:t>*n</a:t>
            </a:r>
            <a:r>
              <a:rPr lang="en-US" sz="2800" dirty="0"/>
              <a:t>; </a:t>
            </a:r>
            <a:r>
              <a:rPr lang="en-US" sz="2800" dirty="0" err="1"/>
              <a:t>j++</a:t>
            </a:r>
            <a:r>
              <a:rPr lang="en-US" sz="2800" dirty="0"/>
              <a:t>)</a:t>
            </a:r>
          </a:p>
          <a:p>
            <a:pPr marL="1371600" lvl="3" indent="0">
              <a:buNone/>
            </a:pPr>
            <a:r>
              <a:rPr lang="en-US" sz="2800" dirty="0"/>
              <a:t>count++;</a:t>
            </a:r>
          </a:p>
          <a:p>
            <a:pPr marL="914400" lvl="2" indent="0">
              <a:buNone/>
            </a:pPr>
            <a:r>
              <a:rPr lang="en-US" sz="2800" dirty="0"/>
              <a:t>}</a:t>
            </a:r>
          </a:p>
          <a:p>
            <a:pPr marL="457200" lvl="1" indent="0">
              <a:buNone/>
            </a:pPr>
            <a:r>
              <a:rPr lang="en-US" sz="28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A8220-1AFE-484F-AEF5-AD1EDEB3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68770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17C1-5650-BC42-B5E8-0BA789C7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Example 4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0C82F-28F5-8E44-9CFC-CCB2158A62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sz="2800" dirty="0"/>
                  <a:t>for(int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= 0;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&lt; n;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++) {</a:t>
                </a:r>
              </a:p>
              <a:p>
                <a:pPr marL="914400" lvl="2" indent="0">
                  <a:buNone/>
                </a:pPr>
                <a:r>
                  <a:rPr lang="en-US" sz="2800" dirty="0"/>
                  <a:t>for(int j = 0; j &lt; 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i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*n</a:t>
                </a:r>
                <a:r>
                  <a:rPr lang="en-US" sz="2800" dirty="0"/>
                  <a:t>; </a:t>
                </a:r>
                <a:r>
                  <a:rPr lang="en-US" sz="2800" dirty="0" err="1"/>
                  <a:t>j++</a:t>
                </a:r>
                <a:r>
                  <a:rPr lang="en-US" sz="2800" dirty="0"/>
                  <a:t>)</a:t>
                </a:r>
              </a:p>
              <a:p>
                <a:pPr marL="1371600" lvl="3" indent="0">
                  <a:buNone/>
                </a:pPr>
                <a:r>
                  <a:rPr lang="en-US" sz="2800" dirty="0"/>
                  <a:t>count++;</a:t>
                </a:r>
              </a:p>
              <a:p>
                <a:pPr marL="914400" lvl="2" indent="0">
                  <a:buNone/>
                </a:pPr>
                <a:r>
                  <a:rPr lang="en-US" sz="2800" dirty="0"/>
                  <a:t>}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}</a:t>
                </a:r>
              </a:p>
              <a:p>
                <a:r>
                  <a:rPr lang="en-US" dirty="0"/>
                  <a:t>The executed times of the inner loop is</a:t>
                </a:r>
              </a:p>
              <a:p>
                <a:pPr marL="0" indent="0">
                  <a:buNone/>
                </a:pPr>
                <a:r>
                  <a:rPr lang="en-US" b="0" dirty="0"/>
                  <a:t> 	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+…+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 	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0+1+2+…+(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 	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Thus, the time 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80C82F-28F5-8E44-9CFC-CCB2158A62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A8220-1AFE-484F-AEF5-AD1EDEB3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829890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4D6B5-D819-F84D-8AE2-D52DEEAAB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Example 5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CCCEB-9CF5-3B48-9A0B-4346FDDF3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 count = 0;</a:t>
            </a:r>
          </a:p>
          <a:p>
            <a:pPr marL="0" indent="0">
              <a:buNone/>
            </a:pPr>
            <a:r>
              <a:rPr lang="en-US" dirty="0"/>
              <a:t>int temp = 0;</a:t>
            </a:r>
          </a:p>
          <a:p>
            <a:pPr marL="0" indent="0">
              <a:buNone/>
            </a:pPr>
            <a:r>
              <a:rPr lang="en-US" dirty="0"/>
              <a:t>for(int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n+1; </a:t>
            </a:r>
            <a:r>
              <a:rPr lang="en-US" dirty="0" err="1"/>
              <a:t>i</a:t>
            </a:r>
            <a:r>
              <a:rPr lang="en-US" dirty="0"/>
              <a:t>++){</a:t>
            </a:r>
          </a:p>
          <a:p>
            <a:pPr marL="457200" lvl="1" indent="0">
              <a:buNone/>
            </a:pPr>
            <a:r>
              <a:rPr lang="en-US" sz="2800" dirty="0"/>
              <a:t>count = count + </a:t>
            </a:r>
            <a:r>
              <a:rPr lang="en-US" sz="2800" dirty="0" err="1"/>
              <a:t>i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for(int j = 1; j &lt;= count; </a:t>
            </a:r>
            <a:r>
              <a:rPr lang="en-US" dirty="0" err="1"/>
              <a:t>j++</a:t>
            </a:r>
            <a:r>
              <a:rPr lang="en-US" dirty="0"/>
              <a:t>){ </a:t>
            </a:r>
          </a:p>
          <a:p>
            <a:pPr marL="457200" lvl="1" indent="0">
              <a:buNone/>
            </a:pPr>
            <a:r>
              <a:rPr lang="en-US" sz="2800" dirty="0"/>
              <a:t>temp++;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It is your exercise.</a:t>
            </a:r>
          </a:p>
          <a:p>
            <a:r>
              <a:rPr lang="en-US" b="1" dirty="0">
                <a:solidFill>
                  <a:srgbClr val="FF0000"/>
                </a:solidFill>
              </a:rPr>
              <a:t>O</a:t>
            </a:r>
            <a:r>
              <a:rPr lang="zh-CN" altLang="en-US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n^2)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69E13-E021-B84E-93B6-427937969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79434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5345-14D2-5846-85C3-74FBE859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E789B-DC6D-4B4B-92DB-2CFE1DC48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F635B-8752-AF43-9E1C-C376B83F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444500"/>
            <a:ext cx="6502400" cy="5969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B0D8B-ACCC-B94A-BA53-FD90C8BD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6130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F4C53-24B7-4C4E-B0EB-76E64DD34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Standard measure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0ECFD-AF52-9E49-A19F-856A428F3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relationship</a:t>
            </a:r>
            <a:r>
              <a:rPr lang="en-US" dirty="0"/>
              <a:t> between the </a:t>
            </a:r>
            <a:r>
              <a:rPr lang="en-US" b="1" dirty="0"/>
              <a:t>increase in the size of a problem</a:t>
            </a:r>
            <a:r>
              <a:rPr lang="en-US" dirty="0"/>
              <a:t> and the </a:t>
            </a:r>
            <a:r>
              <a:rPr lang="en-US" b="1" dirty="0"/>
              <a:t>increase in the running time </a:t>
            </a:r>
            <a:r>
              <a:rPr lang="en-US" dirty="0"/>
              <a:t>is platform independent (apart from a constant) </a:t>
            </a:r>
          </a:p>
          <a:p>
            <a:r>
              <a:rPr lang="en-US" dirty="0"/>
              <a:t>No matter what platform you run it on, the same relationship will emerge </a:t>
            </a:r>
          </a:p>
          <a:p>
            <a:r>
              <a:rPr lang="en-US" dirty="0"/>
              <a:t>We therefore use this relationship to define algorithm efficiency </a:t>
            </a:r>
          </a:p>
          <a:p>
            <a:r>
              <a:rPr lang="en-US" dirty="0"/>
              <a:t>Knowing the relationship is very useful for </a:t>
            </a:r>
            <a:r>
              <a:rPr lang="en-US" b="1" dirty="0">
                <a:solidFill>
                  <a:srgbClr val="FF0000"/>
                </a:solidFill>
              </a:rPr>
              <a:t>predicting</a:t>
            </a:r>
            <a:r>
              <a:rPr lang="en-US" dirty="0"/>
              <a:t> how long an algorithm will take to run on a particular problem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F495B-18B3-FD44-ACC0-B74C2528C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76269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A4E41-70D5-4F46-B5FC-400C9CCA7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Big O Notation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0E9240-7794-5F47-A09F-879AA0E1AF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use </a:t>
                </a:r>
                <a:r>
                  <a:rPr lang="en-US" b="1" dirty="0">
                    <a:solidFill>
                      <a:schemeClr val="tx1"/>
                    </a:solidFill>
                  </a:rPr>
                  <a:t>Big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Notation to describe this ratio </a:t>
                </a:r>
              </a:p>
              <a:p>
                <a:r>
                  <a:rPr lang="en-US" dirty="0"/>
                  <a:t>We are not concerned with the actual time it takes to run the algorithm </a:t>
                </a:r>
              </a:p>
              <a:p>
                <a:pPr lvl="1"/>
                <a:r>
                  <a:rPr lang="en-US" sz="2800" dirty="0"/>
                  <a:t>100 </a:t>
                </a:r>
                <a:r>
                  <a:rPr lang="en-US" sz="2800" dirty="0" err="1"/>
                  <a:t>ms</a:t>
                </a:r>
                <a:r>
                  <a:rPr lang="en-US" sz="2800" dirty="0"/>
                  <a:t> on a laptop </a:t>
                </a:r>
              </a:p>
              <a:p>
                <a:pPr lvl="1"/>
                <a:r>
                  <a:rPr lang="en-US" sz="2800" dirty="0"/>
                  <a:t>10 </a:t>
                </a:r>
                <a:r>
                  <a:rPr lang="en-US" sz="2800" dirty="0" err="1"/>
                  <a:t>ms</a:t>
                </a:r>
                <a:r>
                  <a:rPr lang="en-US" sz="2800" dirty="0"/>
                  <a:t> on a supercomputer </a:t>
                </a:r>
                <a:br>
                  <a:rPr lang="en-US" sz="2800" dirty="0"/>
                </a:br>
                <a:endParaRPr lang="en-US" sz="2800" dirty="0"/>
              </a:p>
              <a:p>
                <a:r>
                  <a:rPr lang="en-US" dirty="0"/>
                  <a:t>We want a way to describe the rate with which the running time of the algorithm increases compared to the rate at which the size of the problem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) increases </a:t>
                </a:r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Big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is always concerned with </a:t>
                </a:r>
                <a:r>
                  <a:rPr lang="en-US" b="1" dirty="0">
                    <a:solidFill>
                      <a:srgbClr val="FF0000"/>
                    </a:solidFill>
                  </a:rPr>
                  <a:t>worst</a:t>
                </a:r>
                <a:r>
                  <a:rPr lang="en-US" b="1" dirty="0"/>
                  <a:t> case </a:t>
                </a:r>
                <a:r>
                  <a:rPr lang="en-US" dirty="0"/>
                  <a:t>time requirement 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0E9240-7794-5F47-A09F-879AA0E1AF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161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EAE16-86DD-AE4A-B109-57E40E75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71021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55CB7-51CD-0F4F-94DF-76A17F6F5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b="1" dirty="0"/>
              <a:t>Example 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F40BB-15E1-D643-ACBE-73FD0178F5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914400" lvl="2" indent="0">
                  <a:buNone/>
                </a:pPr>
                <a:r>
                  <a:rPr lang="en-US" sz="2800" dirty="0"/>
                  <a:t>for (int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= 1;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&lt; 1000;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++){ </a:t>
                </a:r>
              </a:p>
              <a:p>
                <a:pPr marL="1371600" lvl="3" indent="0">
                  <a:buNone/>
                </a:pPr>
                <a:r>
                  <a:rPr lang="en-US" sz="2600" dirty="0"/>
                  <a:t>counter++; </a:t>
                </a:r>
              </a:p>
              <a:p>
                <a:pPr marL="914400" lvl="2" indent="0">
                  <a:buNone/>
                </a:pPr>
                <a:r>
                  <a:rPr lang="en-US" sz="2800" dirty="0"/>
                  <a:t>}</a:t>
                </a:r>
              </a:p>
              <a:p>
                <a:endParaRPr lang="en-TW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1000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times </a:t>
                </a:r>
                <a:r>
                  <a:rPr lang="en-US" dirty="0">
                    <a:latin typeface="Cambria Math" panose="02040503050406030204" pitchFamily="18" charset="0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TW" sz="2800" dirty="0"/>
                  <a:t> means that it runs constant times</a:t>
                </a:r>
              </a:p>
              <a:p>
                <a:pPr lvl="1"/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F40BB-15E1-D643-ACBE-73FD0178F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1ABEA-69FB-294C-81C2-4345EB7D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9</a:t>
            </a:fld>
            <a:endParaRPr lang="en-TW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C98F3E0-C6A7-324B-8D5A-31FDE718A693}"/>
              </a:ext>
            </a:extLst>
          </p:cNvPr>
          <p:cNvSpPr/>
          <p:nvPr/>
        </p:nvSpPr>
        <p:spPr>
          <a:xfrm>
            <a:off x="5251024" y="1239829"/>
            <a:ext cx="332509" cy="952387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80A7E8-D62C-FA4B-95EE-AE93A6E4FDDB}"/>
              </a:ext>
            </a:extLst>
          </p:cNvPr>
          <p:cNvSpPr txBox="1"/>
          <p:nvPr/>
        </p:nvSpPr>
        <p:spPr>
          <a:xfrm>
            <a:off x="5692043" y="1495884"/>
            <a:ext cx="2549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b="1" dirty="0">
                <a:solidFill>
                  <a:srgbClr val="00B050"/>
                </a:solidFill>
              </a:rPr>
              <a:t>// Run 1000 times</a:t>
            </a:r>
          </a:p>
        </p:txBody>
      </p:sp>
    </p:spTree>
    <p:extLst>
      <p:ext uri="{BB962C8B-B14F-4D97-AF65-F5344CB8AC3E}">
        <p14:creationId xmlns:p14="http://schemas.microsoft.com/office/powerpoint/2010/main" val="3749320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7725</TotalTime>
  <Words>5089</Words>
  <Application>Microsoft Macintosh PowerPoint</Application>
  <PresentationFormat>全屏显示(4:3)</PresentationFormat>
  <Paragraphs>636</Paragraphs>
  <Slides>65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Helvetica</vt:lpstr>
      <vt:lpstr>Times</vt:lpstr>
      <vt:lpstr>Office Theme</vt:lpstr>
      <vt:lpstr>          Topic 5 –  Big O Notation </vt:lpstr>
      <vt:lpstr>Algorithm Efficiency </vt:lpstr>
      <vt:lpstr>Running Times </vt:lpstr>
      <vt:lpstr>The metre </vt:lpstr>
      <vt:lpstr>Algorithm Efficiency </vt:lpstr>
      <vt:lpstr>Running Times</vt:lpstr>
      <vt:lpstr>Standard measure </vt:lpstr>
      <vt:lpstr>Big O Notation </vt:lpstr>
      <vt:lpstr>Example 1.</vt:lpstr>
      <vt:lpstr>Example 2.</vt:lpstr>
      <vt:lpstr>Example 3.</vt:lpstr>
      <vt:lpstr>Example 4.</vt:lpstr>
      <vt:lpstr>Question</vt:lpstr>
      <vt:lpstr>Question</vt:lpstr>
      <vt:lpstr>Examples </vt:lpstr>
      <vt:lpstr>Examples </vt:lpstr>
      <vt:lpstr>Big O graph </vt:lpstr>
      <vt:lpstr>Insertion in an Unordered Array </vt:lpstr>
      <vt:lpstr>Linear Search</vt:lpstr>
      <vt:lpstr>Binary Search</vt:lpstr>
      <vt:lpstr>Operations in an Ordered Array </vt:lpstr>
      <vt:lpstr>Running times in Big O Notation </vt:lpstr>
      <vt:lpstr>Expressing iterations in terms of n </vt:lpstr>
      <vt:lpstr>Expressing iterations in terms of n </vt:lpstr>
      <vt:lpstr>Formalities </vt:lpstr>
      <vt:lpstr>Formalities </vt:lpstr>
      <vt:lpstr>More examples</vt:lpstr>
      <vt:lpstr>More examples</vt:lpstr>
      <vt:lpstr>Graph</vt:lpstr>
      <vt:lpstr>Interpretation </vt:lpstr>
      <vt:lpstr>Interpretation </vt:lpstr>
      <vt:lpstr>Interpretation </vt:lpstr>
      <vt:lpstr>Example </vt:lpstr>
      <vt:lpstr>Explain? </vt:lpstr>
      <vt:lpstr>Example </vt:lpstr>
      <vt:lpstr>Example</vt:lpstr>
      <vt:lpstr>Usage </vt:lpstr>
      <vt:lpstr>Tip</vt:lpstr>
      <vt:lpstr>Example of O-notation </vt:lpstr>
      <vt:lpstr>Formalities</vt:lpstr>
      <vt:lpstr>Big-O Examples</vt:lpstr>
      <vt:lpstr>Big-O Examples</vt:lpstr>
      <vt:lpstr>Keeping it simple </vt:lpstr>
      <vt:lpstr>Getting Big O of a program </vt:lpstr>
      <vt:lpstr>Picturing Efficiency </vt:lpstr>
      <vt:lpstr>Picturing Efficiency</vt:lpstr>
      <vt:lpstr>Shaking hands at a party </vt:lpstr>
      <vt:lpstr>Compute average of array </vt:lpstr>
      <vt:lpstr>Nested Loops </vt:lpstr>
      <vt:lpstr>Loop running constant number of times </vt:lpstr>
      <vt:lpstr>How about this loop? </vt:lpstr>
      <vt:lpstr>Exam Question</vt:lpstr>
      <vt:lpstr>Exam Question</vt:lpstr>
      <vt:lpstr>Timing Programs </vt:lpstr>
      <vt:lpstr>Extended Example 1</vt:lpstr>
      <vt:lpstr>Extended Example 1</vt:lpstr>
      <vt:lpstr>Extended Example 1</vt:lpstr>
      <vt:lpstr>Extended Example 2</vt:lpstr>
      <vt:lpstr>Extended Example 3</vt:lpstr>
      <vt:lpstr>Extended Example 3</vt:lpstr>
      <vt:lpstr>Extended Example 3</vt:lpstr>
      <vt:lpstr>Extended Example 4</vt:lpstr>
      <vt:lpstr>Extended Example 4</vt:lpstr>
      <vt:lpstr>Extended Example 5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通信原理</dc:title>
  <dc:creator>Microsoft Office User</dc:creator>
  <cp:lastModifiedBy>HANLIN CAI</cp:lastModifiedBy>
  <cp:revision>169</cp:revision>
  <dcterms:created xsi:type="dcterms:W3CDTF">2020-05-06T05:09:07Z</dcterms:created>
  <dcterms:modified xsi:type="dcterms:W3CDTF">2022-01-05T07:03:10Z</dcterms:modified>
</cp:coreProperties>
</file>